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81" r:id="rId3"/>
    <p:sldId id="279" r:id="rId4"/>
    <p:sldId id="363" r:id="rId5"/>
    <p:sldId id="267" r:id="rId6"/>
    <p:sldId id="369" r:id="rId7"/>
    <p:sldId id="381" r:id="rId8"/>
    <p:sldId id="268" r:id="rId9"/>
    <p:sldId id="269" r:id="rId10"/>
    <p:sldId id="370" r:id="rId11"/>
    <p:sldId id="374" r:id="rId12"/>
    <p:sldId id="273" r:id="rId13"/>
    <p:sldId id="275" r:id="rId14"/>
    <p:sldId id="276" r:id="rId15"/>
    <p:sldId id="277" r:id="rId16"/>
    <p:sldId id="284" r:id="rId17"/>
    <p:sldId id="286" r:id="rId18"/>
    <p:sldId id="288" r:id="rId19"/>
    <p:sldId id="333" r:id="rId20"/>
    <p:sldId id="336" r:id="rId21"/>
    <p:sldId id="337" r:id="rId22"/>
    <p:sldId id="338" r:id="rId23"/>
    <p:sldId id="339" r:id="rId24"/>
    <p:sldId id="340" r:id="rId25"/>
    <p:sldId id="341" r:id="rId26"/>
    <p:sldId id="346" r:id="rId27"/>
    <p:sldId id="348" r:id="rId28"/>
    <p:sldId id="380" r:id="rId29"/>
    <p:sldId id="349" r:id="rId30"/>
    <p:sldId id="354" r:id="rId31"/>
    <p:sldId id="358" r:id="rId32"/>
    <p:sldId id="359" r:id="rId33"/>
    <p:sldId id="362" r:id="rId34"/>
    <p:sldId id="391" r:id="rId35"/>
    <p:sldId id="262" r:id="rId36"/>
    <p:sldId id="371" r:id="rId37"/>
    <p:sldId id="375" r:id="rId38"/>
    <p:sldId id="390" r:id="rId39"/>
    <p:sldId id="393" r:id="rId40"/>
    <p:sldId id="258" r:id="rId41"/>
    <p:sldId id="26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15" autoAdjust="0"/>
    <p:restoredTop sz="94660"/>
  </p:normalViewPr>
  <p:slideViewPr>
    <p:cSldViewPr snapToGrid="0">
      <p:cViewPr varScale="1">
        <p:scale>
          <a:sx n="88" d="100"/>
          <a:sy n="88" d="100"/>
        </p:scale>
        <p:origin x="101"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Arena" userId="116d51b9e29371b7" providerId="LiveId" clId="{8BB336D7-7DC5-41F2-ADD1-3F41CEE25D16}"/>
    <pc:docChg chg="delSld modSld">
      <pc:chgData name="David Arena" userId="116d51b9e29371b7" providerId="LiveId" clId="{8BB336D7-7DC5-41F2-ADD1-3F41CEE25D16}" dt="2024-04-04T14:58:30.931" v="4" actId="2696"/>
      <pc:docMkLst>
        <pc:docMk/>
      </pc:docMkLst>
      <pc:sldChg chg="del">
        <pc:chgData name="David Arena" userId="116d51b9e29371b7" providerId="LiveId" clId="{8BB336D7-7DC5-41F2-ADD1-3F41CEE25D16}" dt="2024-04-04T14:57:02.451" v="2" actId="2696"/>
        <pc:sldMkLst>
          <pc:docMk/>
          <pc:sldMk cId="2055518870" sldId="271"/>
        </pc:sldMkLst>
      </pc:sldChg>
      <pc:sldChg chg="del">
        <pc:chgData name="David Arena" userId="116d51b9e29371b7" providerId="LiveId" clId="{8BB336D7-7DC5-41F2-ADD1-3F41CEE25D16}" dt="2024-04-04T14:58:30.931" v="4" actId="2696"/>
        <pc:sldMkLst>
          <pc:docMk/>
          <pc:sldMk cId="3058582281" sldId="343"/>
        </pc:sldMkLst>
      </pc:sldChg>
      <pc:sldChg chg="del">
        <pc:chgData name="David Arena" userId="116d51b9e29371b7" providerId="LiveId" clId="{8BB336D7-7DC5-41F2-ADD1-3F41CEE25D16}" dt="2024-04-04T14:57:52.954" v="3" actId="2696"/>
        <pc:sldMkLst>
          <pc:docMk/>
          <pc:sldMk cId="2928957258" sldId="364"/>
        </pc:sldMkLst>
      </pc:sldChg>
      <pc:sldChg chg="modSp mod">
        <pc:chgData name="David Arena" userId="116d51b9e29371b7" providerId="LiveId" clId="{8BB336D7-7DC5-41F2-ADD1-3F41CEE25D16}" dt="2024-04-04T14:56:15.948" v="0" actId="5793"/>
        <pc:sldMkLst>
          <pc:docMk/>
          <pc:sldMk cId="1309165301" sldId="370"/>
        </pc:sldMkLst>
        <pc:spChg chg="mod">
          <ac:chgData name="David Arena" userId="116d51b9e29371b7" providerId="LiveId" clId="{8BB336D7-7DC5-41F2-ADD1-3F41CEE25D16}" dt="2024-04-04T14:56:15.948" v="0" actId="5793"/>
          <ac:spMkLst>
            <pc:docMk/>
            <pc:sldMk cId="1309165301" sldId="370"/>
            <ac:spMk id="3" creationId="{4B58DFA6-7186-46E8-973A-30B9EB0CE084}"/>
          </ac:spMkLst>
        </pc:spChg>
      </pc:sldChg>
      <pc:sldChg chg="del">
        <pc:chgData name="David Arena" userId="116d51b9e29371b7" providerId="LiveId" clId="{8BB336D7-7DC5-41F2-ADD1-3F41CEE25D16}" dt="2024-04-04T14:56:31.977" v="1" actId="2696"/>
        <pc:sldMkLst>
          <pc:docMk/>
          <pc:sldMk cId="3157896539" sldId="3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5F37A-A086-4CA2-9914-946D384B11E5}" type="datetimeFigureOut">
              <a:rPr lang="en-US" smtClean="0"/>
              <a:t>4/4/2024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3C1A1-503D-4000-A355-9140C9D70243}" type="slidenum">
              <a:rPr lang="en-US" smtClean="0"/>
              <a:t>‹#›</a:t>
            </a:fld>
            <a:endParaRPr lang="en-US"/>
          </a:p>
        </p:txBody>
      </p:sp>
    </p:spTree>
    <p:extLst>
      <p:ext uri="{BB962C8B-B14F-4D97-AF65-F5344CB8AC3E}">
        <p14:creationId xmlns:p14="http://schemas.microsoft.com/office/powerpoint/2010/main" val="335297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4/4/2024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4/4/2024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4/4/2024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4/4/2024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4/4/2024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0680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4/4/2024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4/4/2024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David.Arena@hhcme.or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85D9-19D7-431B-B4D5-1F19F39DAA86}"/>
              </a:ext>
            </a:extLst>
          </p:cNvPr>
          <p:cNvSpPr>
            <a:spLocks noGrp="1"/>
          </p:cNvSpPr>
          <p:nvPr>
            <p:ph type="ctrTitle"/>
          </p:nvPr>
        </p:nvSpPr>
        <p:spPr>
          <a:xfrm>
            <a:off x="1371600" y="3429000"/>
            <a:ext cx="9448800" cy="1498075"/>
          </a:xfrm>
        </p:spPr>
        <p:txBody>
          <a:bodyPr>
            <a:normAutofit fontScale="90000"/>
          </a:bodyPr>
          <a:lstStyle/>
          <a:p>
            <a:pPr algn="ctr"/>
            <a:br>
              <a:rPr lang="en-US" sz="5300" b="1" dirty="0"/>
            </a:br>
            <a:br>
              <a:rPr lang="en-US" sz="5300" b="1" dirty="0"/>
            </a:br>
            <a:br>
              <a:rPr lang="en-US" sz="5300" b="1" dirty="0"/>
            </a:br>
            <a:br>
              <a:rPr lang="en-US" sz="5300" b="1" dirty="0"/>
            </a:br>
            <a:r>
              <a:rPr lang="en-US" b="1" i="0" dirty="0">
                <a:effectLst/>
                <a:latin typeface="nobile"/>
              </a:rPr>
              <a:t>Hypnotherapy in integrated primary care: A Rural FQHC Experience</a:t>
            </a:r>
            <a:br>
              <a:rPr lang="en-US" sz="1600" b="1" i="0" dirty="0">
                <a:effectLst/>
              </a:rPr>
            </a:br>
            <a:br>
              <a:rPr lang="en-US" dirty="0"/>
            </a:br>
            <a:endParaRPr lang="en-US" dirty="0"/>
          </a:p>
        </p:txBody>
      </p:sp>
      <p:sp>
        <p:nvSpPr>
          <p:cNvPr id="3" name="Subtitle 2">
            <a:extLst>
              <a:ext uri="{FF2B5EF4-FFF2-40B4-BE49-F238E27FC236}">
                <a16:creationId xmlns:a16="http://schemas.microsoft.com/office/drawing/2014/main" id="{1B3BC29C-52FF-4C9D-9821-52FB9DE5450B}"/>
              </a:ext>
            </a:extLst>
          </p:cNvPr>
          <p:cNvSpPr>
            <a:spLocks noGrp="1"/>
          </p:cNvSpPr>
          <p:nvPr>
            <p:ph type="subTitle" idx="1"/>
          </p:nvPr>
        </p:nvSpPr>
        <p:spPr>
          <a:xfrm>
            <a:off x="1371600" y="3861785"/>
            <a:ext cx="9448800" cy="781235"/>
          </a:xfrm>
        </p:spPr>
        <p:txBody>
          <a:bodyPr>
            <a:normAutofit/>
          </a:bodyPr>
          <a:lstStyle/>
          <a:p>
            <a:pPr algn="ctr"/>
            <a:r>
              <a:rPr lang="en-US" sz="2400" b="1" dirty="0"/>
              <a:t>David A. Arena, </a:t>
            </a:r>
            <a:r>
              <a:rPr lang="en-US" sz="2400" b="1" dirty="0" err="1"/>
              <a:t>Psy.D</a:t>
            </a:r>
            <a:r>
              <a:rPr lang="en-US" sz="2400" b="1" dirty="0"/>
              <a:t>., J.D., M.A., MBA, M.Ed., LPC, NBFCCH</a:t>
            </a:r>
            <a:endParaRPr lang="en-US" sz="2400" dirty="0"/>
          </a:p>
        </p:txBody>
      </p:sp>
    </p:spTree>
    <p:extLst>
      <p:ext uri="{BB962C8B-B14F-4D97-AF65-F5344CB8AC3E}">
        <p14:creationId xmlns:p14="http://schemas.microsoft.com/office/powerpoint/2010/main" val="286960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0075E-E574-4B88-A1AA-AF8AF34B9CDB}"/>
              </a:ext>
            </a:extLst>
          </p:cNvPr>
          <p:cNvSpPr>
            <a:spLocks noGrp="1"/>
          </p:cNvSpPr>
          <p:nvPr>
            <p:ph type="title"/>
          </p:nvPr>
        </p:nvSpPr>
        <p:spPr/>
        <p:txBody>
          <a:bodyPr/>
          <a:lstStyle/>
          <a:p>
            <a:pPr algn="ctr"/>
            <a:r>
              <a:rPr lang="en-US" dirty="0"/>
              <a:t>What is Hypnosis ?</a:t>
            </a:r>
          </a:p>
        </p:txBody>
      </p:sp>
      <p:sp>
        <p:nvSpPr>
          <p:cNvPr id="3" name="Content Placeholder 2">
            <a:extLst>
              <a:ext uri="{FF2B5EF4-FFF2-40B4-BE49-F238E27FC236}">
                <a16:creationId xmlns:a16="http://schemas.microsoft.com/office/drawing/2014/main" id="{4B58DFA6-7186-46E8-973A-30B9EB0CE084}"/>
              </a:ext>
            </a:extLst>
          </p:cNvPr>
          <p:cNvSpPr>
            <a:spLocks noGrp="1"/>
          </p:cNvSpPr>
          <p:nvPr>
            <p:ph idx="1"/>
          </p:nvPr>
        </p:nvSpPr>
        <p:spPr/>
        <p:txBody>
          <a:bodyPr>
            <a:normAutofit lnSpcReduction="10000"/>
          </a:bodyPr>
          <a:lstStyle/>
          <a:p>
            <a:pPr marL="0" indent="0">
              <a:buNone/>
            </a:pPr>
            <a:r>
              <a:rPr lang="en-US" dirty="0"/>
              <a:t>Hypnosis has been defined variously, and often simultaneously, as:</a:t>
            </a:r>
          </a:p>
          <a:p>
            <a:r>
              <a:rPr lang="en-US" dirty="0"/>
              <a:t>a state, </a:t>
            </a:r>
          </a:p>
          <a:p>
            <a:r>
              <a:rPr lang="en-US" dirty="0"/>
              <a:t>trait, </a:t>
            </a:r>
          </a:p>
          <a:p>
            <a:r>
              <a:rPr lang="en-US" dirty="0"/>
              <a:t>procedure, </a:t>
            </a:r>
          </a:p>
          <a:p>
            <a:r>
              <a:rPr lang="en-US" dirty="0"/>
              <a:t>process, </a:t>
            </a:r>
          </a:p>
          <a:p>
            <a:r>
              <a:rPr lang="en-US" dirty="0"/>
              <a:t>therapy, </a:t>
            </a:r>
          </a:p>
          <a:p>
            <a:r>
              <a:rPr lang="en-US" dirty="0" err="1"/>
              <a:t>sociocognitive</a:t>
            </a:r>
            <a:r>
              <a:rPr lang="en-US" dirty="0"/>
              <a:t> construct, </a:t>
            </a:r>
          </a:p>
          <a:p>
            <a:pPr marL="0" indent="0">
              <a:buNone/>
            </a:pPr>
            <a:r>
              <a:rPr lang="en-US" dirty="0"/>
              <a:t>and everything we do with those in our care. </a:t>
            </a:r>
          </a:p>
          <a:p>
            <a:endParaRPr lang="en-US" dirty="0"/>
          </a:p>
          <a:p>
            <a:pPr marL="0" indent="0">
              <a:buNone/>
            </a:pPr>
            <a:r>
              <a:rPr lang="en-US" dirty="0"/>
              <a:t>(</a:t>
            </a:r>
            <a:r>
              <a:rPr lang="en-US" dirty="0" err="1"/>
              <a:t>Sugarman</a:t>
            </a:r>
            <a:r>
              <a:rPr lang="en-US" dirty="0"/>
              <a:t>, 2015, p. 209-10).</a:t>
            </a:r>
          </a:p>
          <a:p>
            <a:pPr marL="0" indent="0">
              <a:buNone/>
            </a:pPr>
            <a:endParaRPr lang="en-US" dirty="0"/>
          </a:p>
        </p:txBody>
      </p:sp>
    </p:spTree>
    <p:extLst>
      <p:ext uri="{BB962C8B-B14F-4D97-AF65-F5344CB8AC3E}">
        <p14:creationId xmlns:p14="http://schemas.microsoft.com/office/powerpoint/2010/main" val="1309165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t>What Is Hypnosis  ?</a:t>
            </a:r>
          </a:p>
        </p:txBody>
      </p:sp>
      <p:sp>
        <p:nvSpPr>
          <p:cNvPr id="98307" name="Rectangle 3"/>
          <p:cNvSpPr>
            <a:spLocks noGrp="1" noChangeArrowheads="1"/>
          </p:cNvSpPr>
          <p:nvPr>
            <p:ph type="body" idx="1"/>
          </p:nvPr>
        </p:nvSpPr>
        <p:spPr/>
        <p:txBody>
          <a:bodyPr>
            <a:normAutofit fontScale="85000" lnSpcReduction="20000"/>
          </a:bodyPr>
          <a:lstStyle/>
          <a:p>
            <a:pPr marL="0" indent="0">
              <a:buNone/>
            </a:pPr>
            <a:r>
              <a:rPr lang="en-US" sz="2800" b="1" dirty="0"/>
              <a:t>The American Psychological Association, Division of Psychological Hypnosis (2014) definition:</a:t>
            </a:r>
          </a:p>
          <a:p>
            <a:pPr marL="0" indent="0" fontAlgn="t">
              <a:buNone/>
            </a:pPr>
            <a:endParaRPr lang="en-US" sz="2800" b="1" dirty="0"/>
          </a:p>
          <a:p>
            <a:pPr marL="457200" lvl="1" indent="0" fontAlgn="t">
              <a:buNone/>
            </a:pPr>
            <a:r>
              <a:rPr lang="en-US" sz="2600" b="1" dirty="0"/>
              <a:t>Hypnosis</a:t>
            </a:r>
            <a:r>
              <a:rPr lang="en-US" sz="2600" dirty="0"/>
              <a:t>: A state of consciousness involving focused attention and reduced peripheral awareness characterized by an enhanced capacity for response to suggestion.</a:t>
            </a:r>
          </a:p>
          <a:p>
            <a:pPr marL="457200" lvl="1" indent="0" fontAlgn="t">
              <a:buNone/>
            </a:pPr>
            <a:endParaRPr lang="en-US" sz="2600" b="1" dirty="0"/>
          </a:p>
          <a:p>
            <a:pPr marL="457200" lvl="1" indent="0" fontAlgn="t">
              <a:buNone/>
            </a:pPr>
            <a:r>
              <a:rPr lang="en-US" sz="2600" b="1" dirty="0"/>
              <a:t>Hypnotic induction</a:t>
            </a:r>
            <a:r>
              <a:rPr lang="en-US" sz="2600" dirty="0"/>
              <a:t>: A procedure designed to induce hypnosis.</a:t>
            </a:r>
          </a:p>
          <a:p>
            <a:pPr marL="457200" lvl="1" indent="0" fontAlgn="t">
              <a:buNone/>
            </a:pPr>
            <a:endParaRPr lang="en-US" sz="2600" b="1" dirty="0"/>
          </a:p>
          <a:p>
            <a:pPr marL="457200" lvl="1" indent="0" fontAlgn="t">
              <a:buNone/>
            </a:pPr>
            <a:r>
              <a:rPr lang="en-US" sz="2600" b="1" dirty="0" err="1"/>
              <a:t>Hypnotizability</a:t>
            </a:r>
            <a:r>
              <a:rPr lang="en-US" sz="2600" dirty="0"/>
              <a:t>: An individual's ability to experience suggested alterations in physiology, sensations, emotions, thoughts or behavior during hypnosis.</a:t>
            </a:r>
          </a:p>
          <a:p>
            <a:pPr marL="457200" lvl="1" indent="0" fontAlgn="t">
              <a:buNone/>
            </a:pPr>
            <a:endParaRPr lang="en-US" sz="2600" b="1" dirty="0"/>
          </a:p>
          <a:p>
            <a:pPr marL="457200" lvl="1" indent="0" fontAlgn="t">
              <a:buNone/>
            </a:pPr>
            <a:r>
              <a:rPr lang="en-US" sz="2600" b="1" dirty="0"/>
              <a:t>Hypnotherapy</a:t>
            </a:r>
            <a:r>
              <a:rPr lang="en-US" sz="2600" dirty="0"/>
              <a:t>: The use of hypnosis in the treatment of a medical or psychological disorder or concern.</a:t>
            </a:r>
          </a:p>
          <a:p>
            <a:endParaRPr lang="en-GB" sz="2800" dirty="0"/>
          </a:p>
        </p:txBody>
      </p:sp>
    </p:spTree>
    <p:extLst>
      <p:ext uri="{BB962C8B-B14F-4D97-AF65-F5344CB8AC3E}">
        <p14:creationId xmlns:p14="http://schemas.microsoft.com/office/powerpoint/2010/main" val="244492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slide(fromRight)">
                                      <p:cBhvr>
                                        <p:cTn id="7" dur="500"/>
                                        <p:tgtEl>
                                          <p:spTgt spid="98307">
                                            <p:txEl>
                                              <p:pRg st="0" end="0"/>
                                            </p:txEl>
                                          </p:spTgt>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98307">
                                            <p:txEl>
                                              <p:pRg st="2" end="2"/>
                                            </p:txEl>
                                          </p:spTgt>
                                        </p:tgtEl>
                                        <p:attrNameLst>
                                          <p:attrName>style.visibility</p:attrName>
                                        </p:attrNameLst>
                                      </p:cBhvr>
                                      <p:to>
                                        <p:strVal val="visible"/>
                                      </p:to>
                                    </p:set>
                                    <p:animEffect transition="in" filter="slide(fromRight)">
                                      <p:cBhvr>
                                        <p:cTn id="10" dur="500"/>
                                        <p:tgtEl>
                                          <p:spTgt spid="98307">
                                            <p:txEl>
                                              <p:pRg st="2" end="2"/>
                                            </p:txEl>
                                          </p:spTgt>
                                        </p:tgtEl>
                                      </p:cBhvr>
                                    </p:animEffect>
                                  </p:childTnLst>
                                </p:cTn>
                              </p:par>
                              <p:par>
                                <p:cTn id="11" presetID="12" presetClass="entr" presetSubtype="2" fill="hold" grpId="0" nodeType="withEffect">
                                  <p:stCondLst>
                                    <p:cond delay="0"/>
                                  </p:stCondLst>
                                  <p:childTnLst>
                                    <p:set>
                                      <p:cBhvr>
                                        <p:cTn id="12" dur="1" fill="hold">
                                          <p:stCondLst>
                                            <p:cond delay="0"/>
                                          </p:stCondLst>
                                        </p:cTn>
                                        <p:tgtEl>
                                          <p:spTgt spid="98307">
                                            <p:txEl>
                                              <p:pRg st="4" end="4"/>
                                            </p:txEl>
                                          </p:spTgt>
                                        </p:tgtEl>
                                        <p:attrNameLst>
                                          <p:attrName>style.visibility</p:attrName>
                                        </p:attrNameLst>
                                      </p:cBhvr>
                                      <p:to>
                                        <p:strVal val="visible"/>
                                      </p:to>
                                    </p:set>
                                    <p:animEffect transition="in" filter="slide(fromRight)">
                                      <p:cBhvr>
                                        <p:cTn id="13" dur="500"/>
                                        <p:tgtEl>
                                          <p:spTgt spid="98307">
                                            <p:txEl>
                                              <p:pRg st="4" end="4"/>
                                            </p:txEl>
                                          </p:spTgt>
                                        </p:tgtEl>
                                      </p:cBhvr>
                                    </p:animEffect>
                                  </p:childTnLst>
                                </p:cTn>
                              </p:par>
                              <p:par>
                                <p:cTn id="14" presetID="12" presetClass="entr" presetSubtype="2" fill="hold" grpId="0" nodeType="withEffect">
                                  <p:stCondLst>
                                    <p:cond delay="0"/>
                                  </p:stCondLst>
                                  <p:childTnLst>
                                    <p:set>
                                      <p:cBhvr>
                                        <p:cTn id="15" dur="1" fill="hold">
                                          <p:stCondLst>
                                            <p:cond delay="0"/>
                                          </p:stCondLst>
                                        </p:cTn>
                                        <p:tgtEl>
                                          <p:spTgt spid="98307">
                                            <p:txEl>
                                              <p:pRg st="6" end="6"/>
                                            </p:txEl>
                                          </p:spTgt>
                                        </p:tgtEl>
                                        <p:attrNameLst>
                                          <p:attrName>style.visibility</p:attrName>
                                        </p:attrNameLst>
                                      </p:cBhvr>
                                      <p:to>
                                        <p:strVal val="visible"/>
                                      </p:to>
                                    </p:set>
                                    <p:animEffect transition="in" filter="slide(fromRight)">
                                      <p:cBhvr>
                                        <p:cTn id="16" dur="500"/>
                                        <p:tgtEl>
                                          <p:spTgt spid="98307">
                                            <p:txEl>
                                              <p:pRg st="6" end="6"/>
                                            </p:txEl>
                                          </p:spTgt>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98307">
                                            <p:txEl>
                                              <p:pRg st="8" end="8"/>
                                            </p:txEl>
                                          </p:spTgt>
                                        </p:tgtEl>
                                        <p:attrNameLst>
                                          <p:attrName>style.visibility</p:attrName>
                                        </p:attrNameLst>
                                      </p:cBhvr>
                                      <p:to>
                                        <p:strVal val="visible"/>
                                      </p:to>
                                    </p:set>
                                    <p:animEffect transition="in" filter="slide(fromRight)">
                                      <p:cBhvr>
                                        <p:cTn id="19" dur="500"/>
                                        <p:tgtEl>
                                          <p:spTgt spid="983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dirty="0"/>
              <a:t>What Is “not” Hypnosis  ?</a:t>
            </a:r>
          </a:p>
        </p:txBody>
      </p:sp>
      <p:sp>
        <p:nvSpPr>
          <p:cNvPr id="98307" name="Rectangle 3"/>
          <p:cNvSpPr>
            <a:spLocks noGrp="1" noChangeArrowheads="1"/>
          </p:cNvSpPr>
          <p:nvPr>
            <p:ph type="body" idx="1"/>
          </p:nvPr>
        </p:nvSpPr>
        <p:spPr/>
        <p:txBody>
          <a:bodyPr>
            <a:normAutofit fontScale="92500" lnSpcReduction="20000"/>
          </a:bodyPr>
          <a:lstStyle/>
          <a:p>
            <a:r>
              <a:rPr lang="en-US" sz="2400" dirty="0"/>
              <a:t>A person's ability to experience hypnotic suggestions can be inhibited by fears and concerns arising from some common misconceptions. </a:t>
            </a:r>
          </a:p>
          <a:p>
            <a:endParaRPr lang="en-US" sz="2400" dirty="0"/>
          </a:p>
          <a:p>
            <a:r>
              <a:rPr lang="en-US" sz="2400" dirty="0"/>
              <a:t>Contrary to some depictions of hypnosis in books, movies or television, people who have been hypnotized do not lose control over their behavior. </a:t>
            </a:r>
          </a:p>
          <a:p>
            <a:endParaRPr lang="en-US" sz="2400" dirty="0"/>
          </a:p>
          <a:p>
            <a:r>
              <a:rPr lang="en-US" sz="2400" dirty="0"/>
              <a:t>They typically remain aware of who they are and where they are, and unless amnesia has been specifically suggested, they usually remember what transpired during hypnosis. </a:t>
            </a:r>
          </a:p>
          <a:p>
            <a:endParaRPr lang="en-US" sz="2400" dirty="0"/>
          </a:p>
          <a:p>
            <a:r>
              <a:rPr lang="en-US" sz="2400" dirty="0"/>
              <a:t>Hypnosis makes it easier for people to experience suggestions, but it does not force them to have these experiences.</a:t>
            </a:r>
          </a:p>
          <a:p>
            <a:endParaRPr lang="en-GB" sz="2400" dirty="0"/>
          </a:p>
        </p:txBody>
      </p:sp>
    </p:spTree>
    <p:extLst>
      <p:ext uri="{BB962C8B-B14F-4D97-AF65-F5344CB8AC3E}">
        <p14:creationId xmlns:p14="http://schemas.microsoft.com/office/powerpoint/2010/main" val="199322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slide(fromRight)">
                                      <p:cBhvr>
                                        <p:cTn id="7" dur="500"/>
                                        <p:tgtEl>
                                          <p:spTgt spid="98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98307">
                                            <p:txEl>
                                              <p:pRg st="2" end="2"/>
                                            </p:txEl>
                                          </p:spTgt>
                                        </p:tgtEl>
                                        <p:attrNameLst>
                                          <p:attrName>style.visibility</p:attrName>
                                        </p:attrNameLst>
                                      </p:cBhvr>
                                      <p:to>
                                        <p:strVal val="visible"/>
                                      </p:to>
                                    </p:set>
                                    <p:animEffect transition="in" filter="slide(fromRight)">
                                      <p:cBhvr>
                                        <p:cTn id="12" dur="500"/>
                                        <p:tgtEl>
                                          <p:spTgt spid="983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98307">
                                            <p:txEl>
                                              <p:pRg st="4" end="4"/>
                                            </p:txEl>
                                          </p:spTgt>
                                        </p:tgtEl>
                                        <p:attrNameLst>
                                          <p:attrName>style.visibility</p:attrName>
                                        </p:attrNameLst>
                                      </p:cBhvr>
                                      <p:to>
                                        <p:strVal val="visible"/>
                                      </p:to>
                                    </p:set>
                                    <p:animEffect transition="in" filter="slide(fromRight)">
                                      <p:cBhvr>
                                        <p:cTn id="17" dur="500"/>
                                        <p:tgtEl>
                                          <p:spTgt spid="9830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98307">
                                            <p:txEl>
                                              <p:pRg st="6" end="6"/>
                                            </p:txEl>
                                          </p:spTgt>
                                        </p:tgtEl>
                                        <p:attrNameLst>
                                          <p:attrName>style.visibility</p:attrName>
                                        </p:attrNameLst>
                                      </p:cBhvr>
                                      <p:to>
                                        <p:strVal val="visible"/>
                                      </p:to>
                                    </p:set>
                                    <p:animEffect transition="in" filter="slide(fromRight)">
                                      <p:cBhvr>
                                        <p:cTn id="22" dur="500"/>
                                        <p:tgtEl>
                                          <p:spTgt spid="983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t>The Trance State</a:t>
            </a:r>
          </a:p>
        </p:txBody>
      </p:sp>
      <p:sp>
        <p:nvSpPr>
          <p:cNvPr id="99331" name="Rectangle 3"/>
          <p:cNvSpPr>
            <a:spLocks noGrp="1" noChangeArrowheads="1"/>
          </p:cNvSpPr>
          <p:nvPr>
            <p:ph type="body" idx="1"/>
          </p:nvPr>
        </p:nvSpPr>
        <p:spPr/>
        <p:txBody>
          <a:bodyPr/>
          <a:lstStyle/>
          <a:p>
            <a:pPr eaLnBrk="1" hangingPunct="1"/>
            <a:r>
              <a:rPr lang="en-GB" sz="2800" dirty="0"/>
              <a:t>Light hypnosis – 90%+ of people experience:</a:t>
            </a:r>
          </a:p>
          <a:p>
            <a:pPr lvl="1" eaLnBrk="1" hangingPunct="1"/>
            <a:r>
              <a:rPr lang="en-GB" sz="2400" dirty="0"/>
              <a:t>Eye closure</a:t>
            </a:r>
          </a:p>
          <a:p>
            <a:pPr lvl="1" eaLnBrk="1" hangingPunct="1"/>
            <a:r>
              <a:rPr lang="en-GB" sz="2400" dirty="0"/>
              <a:t>Fluttering lids/REM</a:t>
            </a:r>
          </a:p>
          <a:p>
            <a:pPr lvl="1" eaLnBrk="1" hangingPunct="1"/>
            <a:r>
              <a:rPr lang="en-GB" sz="2400" dirty="0"/>
              <a:t>Stillness</a:t>
            </a:r>
          </a:p>
          <a:p>
            <a:pPr lvl="1" eaLnBrk="1" hangingPunct="1"/>
            <a:r>
              <a:rPr lang="en-GB" sz="2400" dirty="0"/>
              <a:t>Breathing slows </a:t>
            </a:r>
          </a:p>
          <a:p>
            <a:pPr lvl="1" eaLnBrk="1" hangingPunct="1"/>
            <a:r>
              <a:rPr lang="en-GB" sz="2400" dirty="0"/>
              <a:t>Features flatten</a:t>
            </a:r>
          </a:p>
          <a:p>
            <a:pPr lvl="1" eaLnBrk="1" hangingPunct="1"/>
            <a:r>
              <a:rPr lang="en-GB" sz="2400" dirty="0"/>
              <a:t>Swallowing</a:t>
            </a:r>
          </a:p>
          <a:p>
            <a:pPr lvl="1" eaLnBrk="1" hangingPunct="1"/>
            <a:r>
              <a:rPr lang="en-GB" sz="2400" dirty="0"/>
              <a:t>Smiling</a:t>
            </a:r>
          </a:p>
          <a:p>
            <a:pPr lvl="1" eaLnBrk="1" hangingPunct="1"/>
            <a:r>
              <a:rPr lang="en-GB" sz="2400" dirty="0"/>
              <a:t>Bradycardia</a:t>
            </a:r>
          </a:p>
        </p:txBody>
      </p:sp>
    </p:spTree>
    <p:extLst>
      <p:ext uri="{BB962C8B-B14F-4D97-AF65-F5344CB8AC3E}">
        <p14:creationId xmlns:p14="http://schemas.microsoft.com/office/powerpoint/2010/main" val="421118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slide(fromRight)">
                                      <p:cBhvr>
                                        <p:cTn id="7" dur="500"/>
                                        <p:tgtEl>
                                          <p:spTgt spid="99331">
                                            <p:txEl>
                                              <p:pRg st="0" end="0"/>
                                            </p:txEl>
                                          </p:spTgt>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99331">
                                            <p:txEl>
                                              <p:pRg st="1" end="1"/>
                                            </p:txEl>
                                          </p:spTgt>
                                        </p:tgtEl>
                                        <p:attrNameLst>
                                          <p:attrName>style.visibility</p:attrName>
                                        </p:attrNameLst>
                                      </p:cBhvr>
                                      <p:to>
                                        <p:strVal val="visible"/>
                                      </p:to>
                                    </p:set>
                                    <p:animEffect transition="in" filter="slide(fromRight)">
                                      <p:cBhvr>
                                        <p:cTn id="10" dur="500"/>
                                        <p:tgtEl>
                                          <p:spTgt spid="99331">
                                            <p:txEl>
                                              <p:pRg st="1" end="1"/>
                                            </p:txEl>
                                          </p:spTgt>
                                        </p:tgtEl>
                                      </p:cBhvr>
                                    </p:animEffect>
                                  </p:childTnLst>
                                </p:cTn>
                              </p:par>
                              <p:par>
                                <p:cTn id="11" presetID="12" presetClass="entr" presetSubtype="2" fill="hold" grpId="0" nodeType="withEffect">
                                  <p:stCondLst>
                                    <p:cond delay="0"/>
                                  </p:stCondLst>
                                  <p:childTnLst>
                                    <p:set>
                                      <p:cBhvr>
                                        <p:cTn id="12" dur="1" fill="hold">
                                          <p:stCondLst>
                                            <p:cond delay="0"/>
                                          </p:stCondLst>
                                        </p:cTn>
                                        <p:tgtEl>
                                          <p:spTgt spid="99331">
                                            <p:txEl>
                                              <p:pRg st="2" end="2"/>
                                            </p:txEl>
                                          </p:spTgt>
                                        </p:tgtEl>
                                        <p:attrNameLst>
                                          <p:attrName>style.visibility</p:attrName>
                                        </p:attrNameLst>
                                      </p:cBhvr>
                                      <p:to>
                                        <p:strVal val="visible"/>
                                      </p:to>
                                    </p:set>
                                    <p:animEffect transition="in" filter="slide(fromRight)">
                                      <p:cBhvr>
                                        <p:cTn id="13" dur="500"/>
                                        <p:tgtEl>
                                          <p:spTgt spid="99331">
                                            <p:txEl>
                                              <p:pRg st="2" end="2"/>
                                            </p:txEl>
                                          </p:spTgt>
                                        </p:tgtEl>
                                      </p:cBhvr>
                                    </p:animEffect>
                                  </p:childTnLst>
                                </p:cTn>
                              </p:par>
                              <p:par>
                                <p:cTn id="14" presetID="12" presetClass="entr" presetSubtype="2" fill="hold" grpId="0" nodeType="withEffect">
                                  <p:stCondLst>
                                    <p:cond delay="0"/>
                                  </p:stCondLst>
                                  <p:childTnLst>
                                    <p:set>
                                      <p:cBhvr>
                                        <p:cTn id="15" dur="1" fill="hold">
                                          <p:stCondLst>
                                            <p:cond delay="0"/>
                                          </p:stCondLst>
                                        </p:cTn>
                                        <p:tgtEl>
                                          <p:spTgt spid="99331">
                                            <p:txEl>
                                              <p:pRg st="3" end="3"/>
                                            </p:txEl>
                                          </p:spTgt>
                                        </p:tgtEl>
                                        <p:attrNameLst>
                                          <p:attrName>style.visibility</p:attrName>
                                        </p:attrNameLst>
                                      </p:cBhvr>
                                      <p:to>
                                        <p:strVal val="visible"/>
                                      </p:to>
                                    </p:set>
                                    <p:animEffect transition="in" filter="slide(fromRight)">
                                      <p:cBhvr>
                                        <p:cTn id="16" dur="500"/>
                                        <p:tgtEl>
                                          <p:spTgt spid="99331">
                                            <p:txEl>
                                              <p:pRg st="3" end="3"/>
                                            </p:txEl>
                                          </p:spTgt>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99331">
                                            <p:txEl>
                                              <p:pRg st="4" end="4"/>
                                            </p:txEl>
                                          </p:spTgt>
                                        </p:tgtEl>
                                        <p:attrNameLst>
                                          <p:attrName>style.visibility</p:attrName>
                                        </p:attrNameLst>
                                      </p:cBhvr>
                                      <p:to>
                                        <p:strVal val="visible"/>
                                      </p:to>
                                    </p:set>
                                    <p:animEffect transition="in" filter="slide(fromRight)">
                                      <p:cBhvr>
                                        <p:cTn id="19" dur="500"/>
                                        <p:tgtEl>
                                          <p:spTgt spid="99331">
                                            <p:txEl>
                                              <p:pRg st="4" end="4"/>
                                            </p:txEl>
                                          </p:spTgt>
                                        </p:tgtEl>
                                      </p:cBhvr>
                                    </p:animEffect>
                                  </p:childTnLst>
                                </p:cTn>
                              </p:par>
                              <p:par>
                                <p:cTn id="20" presetID="12" presetClass="entr" presetSubtype="2" fill="hold" grpId="0" nodeType="withEffect">
                                  <p:stCondLst>
                                    <p:cond delay="0"/>
                                  </p:stCondLst>
                                  <p:childTnLst>
                                    <p:set>
                                      <p:cBhvr>
                                        <p:cTn id="21" dur="1" fill="hold">
                                          <p:stCondLst>
                                            <p:cond delay="0"/>
                                          </p:stCondLst>
                                        </p:cTn>
                                        <p:tgtEl>
                                          <p:spTgt spid="99331">
                                            <p:txEl>
                                              <p:pRg st="5" end="5"/>
                                            </p:txEl>
                                          </p:spTgt>
                                        </p:tgtEl>
                                        <p:attrNameLst>
                                          <p:attrName>style.visibility</p:attrName>
                                        </p:attrNameLst>
                                      </p:cBhvr>
                                      <p:to>
                                        <p:strVal val="visible"/>
                                      </p:to>
                                    </p:set>
                                    <p:animEffect transition="in" filter="slide(fromRight)">
                                      <p:cBhvr>
                                        <p:cTn id="22" dur="500"/>
                                        <p:tgtEl>
                                          <p:spTgt spid="99331">
                                            <p:txEl>
                                              <p:pRg st="5" end="5"/>
                                            </p:txEl>
                                          </p:spTgt>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99331">
                                            <p:txEl>
                                              <p:pRg st="6" end="6"/>
                                            </p:txEl>
                                          </p:spTgt>
                                        </p:tgtEl>
                                        <p:attrNameLst>
                                          <p:attrName>style.visibility</p:attrName>
                                        </p:attrNameLst>
                                      </p:cBhvr>
                                      <p:to>
                                        <p:strVal val="visible"/>
                                      </p:to>
                                    </p:set>
                                    <p:animEffect transition="in" filter="slide(fromRight)">
                                      <p:cBhvr>
                                        <p:cTn id="25" dur="500"/>
                                        <p:tgtEl>
                                          <p:spTgt spid="99331">
                                            <p:txEl>
                                              <p:pRg st="6" end="6"/>
                                            </p:txEl>
                                          </p:spTgt>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99331">
                                            <p:txEl>
                                              <p:pRg st="7" end="7"/>
                                            </p:txEl>
                                          </p:spTgt>
                                        </p:tgtEl>
                                        <p:attrNameLst>
                                          <p:attrName>style.visibility</p:attrName>
                                        </p:attrNameLst>
                                      </p:cBhvr>
                                      <p:to>
                                        <p:strVal val="visible"/>
                                      </p:to>
                                    </p:set>
                                    <p:animEffect transition="in" filter="slide(fromRight)">
                                      <p:cBhvr>
                                        <p:cTn id="28" dur="500"/>
                                        <p:tgtEl>
                                          <p:spTgt spid="99331">
                                            <p:txEl>
                                              <p:pRg st="7" end="7"/>
                                            </p:txEl>
                                          </p:spTgt>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99331">
                                            <p:txEl>
                                              <p:pRg st="8" end="8"/>
                                            </p:txEl>
                                          </p:spTgt>
                                        </p:tgtEl>
                                        <p:attrNameLst>
                                          <p:attrName>style.visibility</p:attrName>
                                        </p:attrNameLst>
                                      </p:cBhvr>
                                      <p:to>
                                        <p:strVal val="visible"/>
                                      </p:to>
                                    </p:set>
                                    <p:animEffect transition="in" filter="slide(fromRight)">
                                      <p:cBhvr>
                                        <p:cTn id="31" dur="500"/>
                                        <p:tgtEl>
                                          <p:spTgt spid="993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t>The Trance State</a:t>
            </a:r>
          </a:p>
        </p:txBody>
      </p:sp>
      <p:sp>
        <p:nvSpPr>
          <p:cNvPr id="100355" name="Rectangle 3"/>
          <p:cNvSpPr>
            <a:spLocks noGrp="1" noChangeArrowheads="1"/>
          </p:cNvSpPr>
          <p:nvPr>
            <p:ph type="body" idx="1"/>
          </p:nvPr>
        </p:nvSpPr>
        <p:spPr/>
        <p:txBody>
          <a:bodyPr/>
          <a:lstStyle/>
          <a:p>
            <a:pPr eaLnBrk="1" hangingPunct="1"/>
            <a:r>
              <a:rPr lang="en-GB" sz="2800"/>
              <a:t>Medium hypnosis – 70%+ can experience:</a:t>
            </a:r>
          </a:p>
          <a:p>
            <a:pPr lvl="1" eaLnBrk="1" hangingPunct="1"/>
            <a:r>
              <a:rPr lang="en-GB" sz="2400"/>
              <a:t>Head drops</a:t>
            </a:r>
          </a:p>
          <a:p>
            <a:pPr lvl="1" eaLnBrk="1" hangingPunct="1"/>
            <a:r>
              <a:rPr lang="en-GB" sz="2400"/>
              <a:t>Eyelid catalepsy</a:t>
            </a:r>
          </a:p>
          <a:p>
            <a:pPr lvl="1" eaLnBrk="1" hangingPunct="1"/>
            <a:r>
              <a:rPr lang="en-GB" sz="2400"/>
              <a:t>Flushing or pallor</a:t>
            </a:r>
          </a:p>
          <a:p>
            <a:pPr lvl="1" eaLnBrk="1" hangingPunct="1"/>
            <a:r>
              <a:rPr lang="en-GB" sz="2400"/>
              <a:t>Responds to suggestions</a:t>
            </a:r>
          </a:p>
          <a:p>
            <a:pPr lvl="1" eaLnBrk="1" hangingPunct="1"/>
            <a:r>
              <a:rPr lang="en-GB" sz="2400"/>
              <a:t>Feeling of lethargy, heaviness</a:t>
            </a:r>
          </a:p>
          <a:p>
            <a:pPr lvl="1" eaLnBrk="1" hangingPunct="1"/>
            <a:r>
              <a:rPr lang="en-GB" sz="2400"/>
              <a:t>Some analgesia</a:t>
            </a:r>
          </a:p>
          <a:p>
            <a:pPr lvl="1" eaLnBrk="1" hangingPunct="1"/>
            <a:r>
              <a:rPr lang="en-GB" sz="2400"/>
              <a:t>IMR (ideomotor response e.g. Finger or arm levitation)</a:t>
            </a:r>
          </a:p>
          <a:p>
            <a:pPr lvl="1" eaLnBrk="1" hangingPunct="1"/>
            <a:r>
              <a:rPr lang="en-GB" sz="2400"/>
              <a:t>May feel as though in trance</a:t>
            </a:r>
          </a:p>
        </p:txBody>
      </p:sp>
    </p:spTree>
    <p:extLst>
      <p:ext uri="{BB962C8B-B14F-4D97-AF65-F5344CB8AC3E}">
        <p14:creationId xmlns:p14="http://schemas.microsoft.com/office/powerpoint/2010/main" val="376372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slide(fromRight)">
                                      <p:cBhvr>
                                        <p:cTn id="7" dur="500"/>
                                        <p:tgtEl>
                                          <p:spTgt spid="100355">
                                            <p:txEl>
                                              <p:pRg st="0" end="0"/>
                                            </p:txEl>
                                          </p:spTgt>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100355">
                                            <p:txEl>
                                              <p:pRg st="1" end="1"/>
                                            </p:txEl>
                                          </p:spTgt>
                                        </p:tgtEl>
                                        <p:attrNameLst>
                                          <p:attrName>style.visibility</p:attrName>
                                        </p:attrNameLst>
                                      </p:cBhvr>
                                      <p:to>
                                        <p:strVal val="visible"/>
                                      </p:to>
                                    </p:set>
                                    <p:animEffect transition="in" filter="slide(fromRight)">
                                      <p:cBhvr>
                                        <p:cTn id="10" dur="500"/>
                                        <p:tgtEl>
                                          <p:spTgt spid="100355">
                                            <p:txEl>
                                              <p:pRg st="1" end="1"/>
                                            </p:txEl>
                                          </p:spTgt>
                                        </p:tgtEl>
                                      </p:cBhvr>
                                    </p:animEffect>
                                  </p:childTnLst>
                                </p:cTn>
                              </p:par>
                              <p:par>
                                <p:cTn id="11" presetID="12" presetClass="entr" presetSubtype="2" fill="hold" grpId="0" nodeType="withEffect">
                                  <p:stCondLst>
                                    <p:cond delay="0"/>
                                  </p:stCondLst>
                                  <p:childTnLst>
                                    <p:set>
                                      <p:cBhvr>
                                        <p:cTn id="12" dur="1" fill="hold">
                                          <p:stCondLst>
                                            <p:cond delay="0"/>
                                          </p:stCondLst>
                                        </p:cTn>
                                        <p:tgtEl>
                                          <p:spTgt spid="100355">
                                            <p:txEl>
                                              <p:pRg st="2" end="2"/>
                                            </p:txEl>
                                          </p:spTgt>
                                        </p:tgtEl>
                                        <p:attrNameLst>
                                          <p:attrName>style.visibility</p:attrName>
                                        </p:attrNameLst>
                                      </p:cBhvr>
                                      <p:to>
                                        <p:strVal val="visible"/>
                                      </p:to>
                                    </p:set>
                                    <p:animEffect transition="in" filter="slide(fromRight)">
                                      <p:cBhvr>
                                        <p:cTn id="13" dur="500"/>
                                        <p:tgtEl>
                                          <p:spTgt spid="100355">
                                            <p:txEl>
                                              <p:pRg st="2" end="2"/>
                                            </p:txEl>
                                          </p:spTgt>
                                        </p:tgtEl>
                                      </p:cBhvr>
                                    </p:animEffect>
                                  </p:childTnLst>
                                </p:cTn>
                              </p:par>
                              <p:par>
                                <p:cTn id="14" presetID="12" presetClass="entr" presetSubtype="2" fill="hold" grpId="0" nodeType="withEffect">
                                  <p:stCondLst>
                                    <p:cond delay="0"/>
                                  </p:stCondLst>
                                  <p:childTnLst>
                                    <p:set>
                                      <p:cBhvr>
                                        <p:cTn id="15" dur="1" fill="hold">
                                          <p:stCondLst>
                                            <p:cond delay="0"/>
                                          </p:stCondLst>
                                        </p:cTn>
                                        <p:tgtEl>
                                          <p:spTgt spid="100355">
                                            <p:txEl>
                                              <p:pRg st="3" end="3"/>
                                            </p:txEl>
                                          </p:spTgt>
                                        </p:tgtEl>
                                        <p:attrNameLst>
                                          <p:attrName>style.visibility</p:attrName>
                                        </p:attrNameLst>
                                      </p:cBhvr>
                                      <p:to>
                                        <p:strVal val="visible"/>
                                      </p:to>
                                    </p:set>
                                    <p:animEffect transition="in" filter="slide(fromRight)">
                                      <p:cBhvr>
                                        <p:cTn id="16" dur="500"/>
                                        <p:tgtEl>
                                          <p:spTgt spid="100355">
                                            <p:txEl>
                                              <p:pRg st="3" end="3"/>
                                            </p:txEl>
                                          </p:spTgt>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00355">
                                            <p:txEl>
                                              <p:pRg st="4" end="4"/>
                                            </p:txEl>
                                          </p:spTgt>
                                        </p:tgtEl>
                                        <p:attrNameLst>
                                          <p:attrName>style.visibility</p:attrName>
                                        </p:attrNameLst>
                                      </p:cBhvr>
                                      <p:to>
                                        <p:strVal val="visible"/>
                                      </p:to>
                                    </p:set>
                                    <p:animEffect transition="in" filter="slide(fromRight)">
                                      <p:cBhvr>
                                        <p:cTn id="19" dur="500"/>
                                        <p:tgtEl>
                                          <p:spTgt spid="100355">
                                            <p:txEl>
                                              <p:pRg st="4" end="4"/>
                                            </p:txEl>
                                          </p:spTgt>
                                        </p:tgtEl>
                                      </p:cBhvr>
                                    </p:animEffect>
                                  </p:childTnLst>
                                </p:cTn>
                              </p:par>
                              <p:par>
                                <p:cTn id="20" presetID="12" presetClass="entr" presetSubtype="2" fill="hold" grpId="0" nodeType="withEffect">
                                  <p:stCondLst>
                                    <p:cond delay="0"/>
                                  </p:stCondLst>
                                  <p:childTnLst>
                                    <p:set>
                                      <p:cBhvr>
                                        <p:cTn id="21" dur="1" fill="hold">
                                          <p:stCondLst>
                                            <p:cond delay="0"/>
                                          </p:stCondLst>
                                        </p:cTn>
                                        <p:tgtEl>
                                          <p:spTgt spid="100355">
                                            <p:txEl>
                                              <p:pRg st="5" end="5"/>
                                            </p:txEl>
                                          </p:spTgt>
                                        </p:tgtEl>
                                        <p:attrNameLst>
                                          <p:attrName>style.visibility</p:attrName>
                                        </p:attrNameLst>
                                      </p:cBhvr>
                                      <p:to>
                                        <p:strVal val="visible"/>
                                      </p:to>
                                    </p:set>
                                    <p:animEffect transition="in" filter="slide(fromRight)">
                                      <p:cBhvr>
                                        <p:cTn id="22" dur="500"/>
                                        <p:tgtEl>
                                          <p:spTgt spid="100355">
                                            <p:txEl>
                                              <p:pRg st="5" end="5"/>
                                            </p:txEl>
                                          </p:spTgt>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100355">
                                            <p:txEl>
                                              <p:pRg st="6" end="6"/>
                                            </p:txEl>
                                          </p:spTgt>
                                        </p:tgtEl>
                                        <p:attrNameLst>
                                          <p:attrName>style.visibility</p:attrName>
                                        </p:attrNameLst>
                                      </p:cBhvr>
                                      <p:to>
                                        <p:strVal val="visible"/>
                                      </p:to>
                                    </p:set>
                                    <p:animEffect transition="in" filter="slide(fromRight)">
                                      <p:cBhvr>
                                        <p:cTn id="25" dur="500"/>
                                        <p:tgtEl>
                                          <p:spTgt spid="100355">
                                            <p:txEl>
                                              <p:pRg st="6" end="6"/>
                                            </p:txEl>
                                          </p:spTgt>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100355">
                                            <p:txEl>
                                              <p:pRg st="7" end="7"/>
                                            </p:txEl>
                                          </p:spTgt>
                                        </p:tgtEl>
                                        <p:attrNameLst>
                                          <p:attrName>style.visibility</p:attrName>
                                        </p:attrNameLst>
                                      </p:cBhvr>
                                      <p:to>
                                        <p:strVal val="visible"/>
                                      </p:to>
                                    </p:set>
                                    <p:animEffect transition="in" filter="slide(fromRight)">
                                      <p:cBhvr>
                                        <p:cTn id="28" dur="500"/>
                                        <p:tgtEl>
                                          <p:spTgt spid="100355">
                                            <p:txEl>
                                              <p:pRg st="7" end="7"/>
                                            </p:txEl>
                                          </p:spTgt>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100355">
                                            <p:txEl>
                                              <p:pRg st="8" end="8"/>
                                            </p:txEl>
                                          </p:spTgt>
                                        </p:tgtEl>
                                        <p:attrNameLst>
                                          <p:attrName>style.visibility</p:attrName>
                                        </p:attrNameLst>
                                      </p:cBhvr>
                                      <p:to>
                                        <p:strVal val="visible"/>
                                      </p:to>
                                    </p:set>
                                    <p:animEffect transition="in" filter="slide(fromRight)">
                                      <p:cBhvr>
                                        <p:cTn id="31" dur="500"/>
                                        <p:tgtEl>
                                          <p:spTgt spid="1003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t>The Trance State</a:t>
            </a:r>
          </a:p>
        </p:txBody>
      </p:sp>
      <p:sp>
        <p:nvSpPr>
          <p:cNvPr id="101379" name="Rectangle 3"/>
          <p:cNvSpPr>
            <a:spLocks noGrp="1" noChangeArrowheads="1"/>
          </p:cNvSpPr>
          <p:nvPr>
            <p:ph type="body" idx="1"/>
          </p:nvPr>
        </p:nvSpPr>
        <p:spPr/>
        <p:txBody>
          <a:bodyPr/>
          <a:lstStyle/>
          <a:p>
            <a:pPr eaLnBrk="1" hangingPunct="1"/>
            <a:r>
              <a:rPr lang="en-GB" sz="2800" dirty="0"/>
              <a:t>Deep hypnosis 20%</a:t>
            </a:r>
          </a:p>
          <a:p>
            <a:pPr lvl="1" eaLnBrk="1" hangingPunct="1">
              <a:lnSpc>
                <a:spcPct val="130000"/>
              </a:lnSpc>
            </a:pPr>
            <a:r>
              <a:rPr lang="en-GB" sz="2400" dirty="0"/>
              <a:t>Amnesia</a:t>
            </a:r>
          </a:p>
          <a:p>
            <a:pPr lvl="1" eaLnBrk="1" hangingPunct="1">
              <a:lnSpc>
                <a:spcPct val="130000"/>
              </a:lnSpc>
            </a:pPr>
            <a:r>
              <a:rPr lang="en-GB" sz="2400" dirty="0"/>
              <a:t>Anaesthesia</a:t>
            </a:r>
          </a:p>
          <a:p>
            <a:pPr lvl="1" eaLnBrk="1" hangingPunct="1">
              <a:lnSpc>
                <a:spcPct val="130000"/>
              </a:lnSpc>
            </a:pPr>
            <a:r>
              <a:rPr lang="en-GB" sz="2400" dirty="0"/>
              <a:t>Out of body dissociation</a:t>
            </a:r>
          </a:p>
          <a:p>
            <a:pPr lvl="1" eaLnBrk="1" hangingPunct="1">
              <a:lnSpc>
                <a:spcPct val="130000"/>
              </a:lnSpc>
            </a:pPr>
            <a:r>
              <a:rPr lang="en-GB" sz="2400" dirty="0"/>
              <a:t>hallucinations</a:t>
            </a:r>
          </a:p>
          <a:p>
            <a:pPr lvl="1" eaLnBrk="1" hangingPunct="1">
              <a:lnSpc>
                <a:spcPct val="130000"/>
              </a:lnSpc>
            </a:pPr>
            <a:r>
              <a:rPr lang="en-GB" sz="2400" dirty="0"/>
              <a:t>Trance with eyes open</a:t>
            </a:r>
          </a:p>
        </p:txBody>
      </p:sp>
    </p:spTree>
    <p:extLst>
      <p:ext uri="{BB962C8B-B14F-4D97-AF65-F5344CB8AC3E}">
        <p14:creationId xmlns:p14="http://schemas.microsoft.com/office/powerpoint/2010/main" val="169177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slide(fromRight)">
                                      <p:cBhvr>
                                        <p:cTn id="7" dur="500"/>
                                        <p:tgtEl>
                                          <p:spTgt spid="101379">
                                            <p:txEl>
                                              <p:pRg st="0" end="0"/>
                                            </p:txEl>
                                          </p:spTgt>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101379">
                                            <p:txEl>
                                              <p:pRg st="1" end="1"/>
                                            </p:txEl>
                                          </p:spTgt>
                                        </p:tgtEl>
                                        <p:attrNameLst>
                                          <p:attrName>style.visibility</p:attrName>
                                        </p:attrNameLst>
                                      </p:cBhvr>
                                      <p:to>
                                        <p:strVal val="visible"/>
                                      </p:to>
                                    </p:set>
                                    <p:animEffect transition="in" filter="slide(fromRight)">
                                      <p:cBhvr>
                                        <p:cTn id="10" dur="500"/>
                                        <p:tgtEl>
                                          <p:spTgt spid="101379">
                                            <p:txEl>
                                              <p:pRg st="1" end="1"/>
                                            </p:txEl>
                                          </p:spTgt>
                                        </p:tgtEl>
                                      </p:cBhvr>
                                    </p:animEffect>
                                  </p:childTnLst>
                                </p:cTn>
                              </p:par>
                              <p:par>
                                <p:cTn id="11" presetID="12" presetClass="entr" presetSubtype="2" fill="hold" grpId="0" nodeType="withEffect">
                                  <p:stCondLst>
                                    <p:cond delay="0"/>
                                  </p:stCondLst>
                                  <p:childTnLst>
                                    <p:set>
                                      <p:cBhvr>
                                        <p:cTn id="12" dur="1" fill="hold">
                                          <p:stCondLst>
                                            <p:cond delay="0"/>
                                          </p:stCondLst>
                                        </p:cTn>
                                        <p:tgtEl>
                                          <p:spTgt spid="101379">
                                            <p:txEl>
                                              <p:pRg st="2" end="2"/>
                                            </p:txEl>
                                          </p:spTgt>
                                        </p:tgtEl>
                                        <p:attrNameLst>
                                          <p:attrName>style.visibility</p:attrName>
                                        </p:attrNameLst>
                                      </p:cBhvr>
                                      <p:to>
                                        <p:strVal val="visible"/>
                                      </p:to>
                                    </p:set>
                                    <p:animEffect transition="in" filter="slide(fromRight)">
                                      <p:cBhvr>
                                        <p:cTn id="13" dur="500"/>
                                        <p:tgtEl>
                                          <p:spTgt spid="101379">
                                            <p:txEl>
                                              <p:pRg st="2" end="2"/>
                                            </p:txEl>
                                          </p:spTgt>
                                        </p:tgtEl>
                                      </p:cBhvr>
                                    </p:animEffect>
                                  </p:childTnLst>
                                </p:cTn>
                              </p:par>
                              <p:par>
                                <p:cTn id="14" presetID="12" presetClass="entr" presetSubtype="2" fill="hold" grpId="0" nodeType="withEffect">
                                  <p:stCondLst>
                                    <p:cond delay="0"/>
                                  </p:stCondLst>
                                  <p:childTnLst>
                                    <p:set>
                                      <p:cBhvr>
                                        <p:cTn id="15" dur="1" fill="hold">
                                          <p:stCondLst>
                                            <p:cond delay="0"/>
                                          </p:stCondLst>
                                        </p:cTn>
                                        <p:tgtEl>
                                          <p:spTgt spid="101379">
                                            <p:txEl>
                                              <p:pRg st="3" end="3"/>
                                            </p:txEl>
                                          </p:spTgt>
                                        </p:tgtEl>
                                        <p:attrNameLst>
                                          <p:attrName>style.visibility</p:attrName>
                                        </p:attrNameLst>
                                      </p:cBhvr>
                                      <p:to>
                                        <p:strVal val="visible"/>
                                      </p:to>
                                    </p:set>
                                    <p:animEffect transition="in" filter="slide(fromRight)">
                                      <p:cBhvr>
                                        <p:cTn id="16" dur="500"/>
                                        <p:tgtEl>
                                          <p:spTgt spid="101379">
                                            <p:txEl>
                                              <p:pRg st="3" end="3"/>
                                            </p:txEl>
                                          </p:spTgt>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01379">
                                            <p:txEl>
                                              <p:pRg st="4" end="4"/>
                                            </p:txEl>
                                          </p:spTgt>
                                        </p:tgtEl>
                                        <p:attrNameLst>
                                          <p:attrName>style.visibility</p:attrName>
                                        </p:attrNameLst>
                                      </p:cBhvr>
                                      <p:to>
                                        <p:strVal val="visible"/>
                                      </p:to>
                                    </p:set>
                                    <p:animEffect transition="in" filter="slide(fromRight)">
                                      <p:cBhvr>
                                        <p:cTn id="19" dur="500"/>
                                        <p:tgtEl>
                                          <p:spTgt spid="101379">
                                            <p:txEl>
                                              <p:pRg st="4" end="4"/>
                                            </p:txEl>
                                          </p:spTgt>
                                        </p:tgtEl>
                                      </p:cBhvr>
                                    </p:animEffect>
                                  </p:childTnLst>
                                </p:cTn>
                              </p:par>
                              <p:par>
                                <p:cTn id="20" presetID="12" presetClass="entr" presetSubtype="2" fill="hold" grpId="0" nodeType="withEffect">
                                  <p:stCondLst>
                                    <p:cond delay="0"/>
                                  </p:stCondLst>
                                  <p:childTnLst>
                                    <p:set>
                                      <p:cBhvr>
                                        <p:cTn id="21" dur="1" fill="hold">
                                          <p:stCondLst>
                                            <p:cond delay="0"/>
                                          </p:stCondLst>
                                        </p:cTn>
                                        <p:tgtEl>
                                          <p:spTgt spid="101379">
                                            <p:txEl>
                                              <p:pRg st="5" end="5"/>
                                            </p:txEl>
                                          </p:spTgt>
                                        </p:tgtEl>
                                        <p:attrNameLst>
                                          <p:attrName>style.visibility</p:attrName>
                                        </p:attrNameLst>
                                      </p:cBhvr>
                                      <p:to>
                                        <p:strVal val="visible"/>
                                      </p:to>
                                    </p:set>
                                    <p:animEffect transition="in" filter="slide(fromRight)">
                                      <p:cBhvr>
                                        <p:cTn id="22" dur="500"/>
                                        <p:tgtEl>
                                          <p:spTgt spid="1013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t>Uses of Hypnotherapy</a:t>
            </a:r>
          </a:p>
        </p:txBody>
      </p:sp>
      <p:sp>
        <p:nvSpPr>
          <p:cNvPr id="106499" name="Rectangle 3"/>
          <p:cNvSpPr>
            <a:spLocks noGrp="1" noChangeArrowheads="1"/>
          </p:cNvSpPr>
          <p:nvPr>
            <p:ph type="body" idx="1"/>
          </p:nvPr>
        </p:nvSpPr>
        <p:spPr>
          <a:xfrm>
            <a:off x="685800" y="1979720"/>
            <a:ext cx="10820400" cy="4238965"/>
          </a:xfrm>
        </p:spPr>
        <p:txBody>
          <a:bodyPr>
            <a:normAutofit fontScale="70000" lnSpcReduction="20000"/>
          </a:bodyPr>
          <a:lstStyle/>
          <a:p>
            <a:pPr eaLnBrk="1" hangingPunct="1">
              <a:lnSpc>
                <a:spcPct val="140000"/>
              </a:lnSpc>
            </a:pPr>
            <a:r>
              <a:rPr lang="en-GB" sz="2600" dirty="0" err="1"/>
              <a:t>Behavioral</a:t>
            </a:r>
            <a:r>
              <a:rPr lang="en-GB" sz="2600" dirty="0"/>
              <a:t> problems</a:t>
            </a:r>
          </a:p>
          <a:p>
            <a:pPr lvl="1" eaLnBrk="1" hangingPunct="1">
              <a:lnSpc>
                <a:spcPct val="140000"/>
              </a:lnSpc>
            </a:pPr>
            <a:r>
              <a:rPr lang="en-GB" sz="2300" dirty="0"/>
              <a:t>Smoking</a:t>
            </a:r>
          </a:p>
          <a:p>
            <a:pPr lvl="1" eaLnBrk="1" hangingPunct="1">
              <a:lnSpc>
                <a:spcPct val="140000"/>
              </a:lnSpc>
            </a:pPr>
            <a:r>
              <a:rPr lang="en-GB" sz="2300" dirty="0"/>
              <a:t>Weight loss</a:t>
            </a:r>
          </a:p>
          <a:p>
            <a:pPr lvl="1" eaLnBrk="1" hangingPunct="1">
              <a:lnSpc>
                <a:spcPct val="140000"/>
              </a:lnSpc>
            </a:pPr>
            <a:r>
              <a:rPr lang="en-GB" sz="2300" dirty="0"/>
              <a:t>Eating disorders – bulimia, anorexia, binge eating</a:t>
            </a:r>
          </a:p>
          <a:p>
            <a:pPr lvl="1" eaLnBrk="1" hangingPunct="1">
              <a:lnSpc>
                <a:spcPct val="140000"/>
              </a:lnSpc>
            </a:pPr>
            <a:r>
              <a:rPr lang="en-GB" sz="2300" dirty="0"/>
              <a:t>Enuresis</a:t>
            </a:r>
          </a:p>
          <a:p>
            <a:r>
              <a:rPr lang="en-GB" sz="2800" dirty="0"/>
              <a:t>Psychological problems</a:t>
            </a:r>
          </a:p>
          <a:p>
            <a:pPr lvl="1">
              <a:lnSpc>
                <a:spcPct val="120000"/>
              </a:lnSpc>
            </a:pPr>
            <a:r>
              <a:rPr lang="en-GB" sz="2400" dirty="0"/>
              <a:t>Anxiety</a:t>
            </a:r>
          </a:p>
          <a:p>
            <a:pPr lvl="1">
              <a:lnSpc>
                <a:spcPct val="120000"/>
              </a:lnSpc>
            </a:pPr>
            <a:r>
              <a:rPr lang="en-GB" sz="2400" dirty="0"/>
              <a:t>Panic</a:t>
            </a:r>
          </a:p>
          <a:p>
            <a:pPr lvl="1">
              <a:lnSpc>
                <a:spcPct val="120000"/>
              </a:lnSpc>
            </a:pPr>
            <a:r>
              <a:rPr lang="en-GB" sz="2400" dirty="0"/>
              <a:t>Phobias</a:t>
            </a:r>
          </a:p>
          <a:p>
            <a:pPr lvl="1">
              <a:lnSpc>
                <a:spcPct val="120000"/>
              </a:lnSpc>
            </a:pPr>
            <a:r>
              <a:rPr lang="en-GB" sz="2400" dirty="0"/>
              <a:t>Insomnia</a:t>
            </a:r>
          </a:p>
          <a:p>
            <a:pPr lvl="1">
              <a:lnSpc>
                <a:spcPct val="120000"/>
              </a:lnSpc>
            </a:pPr>
            <a:r>
              <a:rPr lang="en-GB" sz="2400" dirty="0"/>
              <a:t>Premature ejaculation</a:t>
            </a:r>
          </a:p>
          <a:p>
            <a:pPr lvl="1">
              <a:lnSpc>
                <a:spcPct val="120000"/>
              </a:lnSpc>
            </a:pPr>
            <a:r>
              <a:rPr lang="en-GB" sz="2400" dirty="0"/>
              <a:t>Vaginismus</a:t>
            </a:r>
          </a:p>
          <a:p>
            <a:pPr>
              <a:lnSpc>
                <a:spcPct val="140000"/>
              </a:lnSpc>
            </a:pPr>
            <a:endParaRPr lang="en-GB" dirty="0"/>
          </a:p>
        </p:txBody>
      </p:sp>
    </p:spTree>
    <p:extLst>
      <p:ext uri="{BB962C8B-B14F-4D97-AF65-F5344CB8AC3E}">
        <p14:creationId xmlns:p14="http://schemas.microsoft.com/office/powerpoint/2010/main" val="94611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slide(fromRight)">
                                      <p:cBhvr>
                                        <p:cTn id="7" dur="500"/>
                                        <p:tgtEl>
                                          <p:spTgt spid="106499">
                                            <p:txEl>
                                              <p:pRg st="0" end="0"/>
                                            </p:txEl>
                                          </p:spTgt>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106499">
                                            <p:txEl>
                                              <p:pRg st="1" end="1"/>
                                            </p:txEl>
                                          </p:spTgt>
                                        </p:tgtEl>
                                        <p:attrNameLst>
                                          <p:attrName>style.visibility</p:attrName>
                                        </p:attrNameLst>
                                      </p:cBhvr>
                                      <p:to>
                                        <p:strVal val="visible"/>
                                      </p:to>
                                    </p:set>
                                    <p:animEffect transition="in" filter="slide(fromRight)">
                                      <p:cBhvr>
                                        <p:cTn id="10" dur="500"/>
                                        <p:tgtEl>
                                          <p:spTgt spid="106499">
                                            <p:txEl>
                                              <p:pRg st="1" end="1"/>
                                            </p:txEl>
                                          </p:spTgt>
                                        </p:tgtEl>
                                      </p:cBhvr>
                                    </p:animEffect>
                                  </p:childTnLst>
                                </p:cTn>
                              </p:par>
                              <p:par>
                                <p:cTn id="11" presetID="12" presetClass="entr" presetSubtype="2" fill="hold" grpId="0" nodeType="withEffect">
                                  <p:stCondLst>
                                    <p:cond delay="0"/>
                                  </p:stCondLst>
                                  <p:childTnLst>
                                    <p:set>
                                      <p:cBhvr>
                                        <p:cTn id="12" dur="1" fill="hold">
                                          <p:stCondLst>
                                            <p:cond delay="0"/>
                                          </p:stCondLst>
                                        </p:cTn>
                                        <p:tgtEl>
                                          <p:spTgt spid="106499">
                                            <p:txEl>
                                              <p:pRg st="2" end="2"/>
                                            </p:txEl>
                                          </p:spTgt>
                                        </p:tgtEl>
                                        <p:attrNameLst>
                                          <p:attrName>style.visibility</p:attrName>
                                        </p:attrNameLst>
                                      </p:cBhvr>
                                      <p:to>
                                        <p:strVal val="visible"/>
                                      </p:to>
                                    </p:set>
                                    <p:animEffect transition="in" filter="slide(fromRight)">
                                      <p:cBhvr>
                                        <p:cTn id="13" dur="500"/>
                                        <p:tgtEl>
                                          <p:spTgt spid="106499">
                                            <p:txEl>
                                              <p:pRg st="2" end="2"/>
                                            </p:txEl>
                                          </p:spTgt>
                                        </p:tgtEl>
                                      </p:cBhvr>
                                    </p:animEffect>
                                  </p:childTnLst>
                                </p:cTn>
                              </p:par>
                              <p:par>
                                <p:cTn id="14" presetID="12" presetClass="entr" presetSubtype="2" fill="hold" grpId="0" nodeType="withEffect">
                                  <p:stCondLst>
                                    <p:cond delay="0"/>
                                  </p:stCondLst>
                                  <p:childTnLst>
                                    <p:set>
                                      <p:cBhvr>
                                        <p:cTn id="15" dur="1" fill="hold">
                                          <p:stCondLst>
                                            <p:cond delay="0"/>
                                          </p:stCondLst>
                                        </p:cTn>
                                        <p:tgtEl>
                                          <p:spTgt spid="106499">
                                            <p:txEl>
                                              <p:pRg st="3" end="3"/>
                                            </p:txEl>
                                          </p:spTgt>
                                        </p:tgtEl>
                                        <p:attrNameLst>
                                          <p:attrName>style.visibility</p:attrName>
                                        </p:attrNameLst>
                                      </p:cBhvr>
                                      <p:to>
                                        <p:strVal val="visible"/>
                                      </p:to>
                                    </p:set>
                                    <p:animEffect transition="in" filter="slide(fromRight)">
                                      <p:cBhvr>
                                        <p:cTn id="16" dur="500"/>
                                        <p:tgtEl>
                                          <p:spTgt spid="106499">
                                            <p:txEl>
                                              <p:pRg st="3" end="3"/>
                                            </p:txEl>
                                          </p:spTgt>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06499">
                                            <p:txEl>
                                              <p:pRg st="4" end="4"/>
                                            </p:txEl>
                                          </p:spTgt>
                                        </p:tgtEl>
                                        <p:attrNameLst>
                                          <p:attrName>style.visibility</p:attrName>
                                        </p:attrNameLst>
                                      </p:cBhvr>
                                      <p:to>
                                        <p:strVal val="visible"/>
                                      </p:to>
                                    </p:set>
                                    <p:animEffect transition="in" filter="slide(fromRight)">
                                      <p:cBhvr>
                                        <p:cTn id="19" dur="500"/>
                                        <p:tgtEl>
                                          <p:spTgt spid="10649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2" fill="hold" grpId="0" nodeType="clickEffect">
                                  <p:stCondLst>
                                    <p:cond delay="0"/>
                                  </p:stCondLst>
                                  <p:childTnLst>
                                    <p:set>
                                      <p:cBhvr>
                                        <p:cTn id="23" dur="1" fill="hold">
                                          <p:stCondLst>
                                            <p:cond delay="0"/>
                                          </p:stCondLst>
                                        </p:cTn>
                                        <p:tgtEl>
                                          <p:spTgt spid="106499">
                                            <p:txEl>
                                              <p:pRg st="5" end="5"/>
                                            </p:txEl>
                                          </p:spTgt>
                                        </p:tgtEl>
                                        <p:attrNameLst>
                                          <p:attrName>style.visibility</p:attrName>
                                        </p:attrNameLst>
                                      </p:cBhvr>
                                      <p:to>
                                        <p:strVal val="visible"/>
                                      </p:to>
                                    </p:set>
                                    <p:animEffect transition="in" filter="slide(fromRight)">
                                      <p:cBhvr>
                                        <p:cTn id="24" dur="500"/>
                                        <p:tgtEl>
                                          <p:spTgt spid="106499">
                                            <p:txEl>
                                              <p:pRg st="5" end="5"/>
                                            </p:txEl>
                                          </p:spTgt>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106499">
                                            <p:txEl>
                                              <p:pRg st="6" end="6"/>
                                            </p:txEl>
                                          </p:spTgt>
                                        </p:tgtEl>
                                        <p:attrNameLst>
                                          <p:attrName>style.visibility</p:attrName>
                                        </p:attrNameLst>
                                      </p:cBhvr>
                                      <p:to>
                                        <p:strVal val="visible"/>
                                      </p:to>
                                    </p:set>
                                    <p:animEffect transition="in" filter="slide(fromRight)">
                                      <p:cBhvr>
                                        <p:cTn id="27" dur="500"/>
                                        <p:tgtEl>
                                          <p:spTgt spid="106499">
                                            <p:txEl>
                                              <p:pRg st="6" end="6"/>
                                            </p:txEl>
                                          </p:spTgt>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106499">
                                            <p:txEl>
                                              <p:pRg st="7" end="7"/>
                                            </p:txEl>
                                          </p:spTgt>
                                        </p:tgtEl>
                                        <p:attrNameLst>
                                          <p:attrName>style.visibility</p:attrName>
                                        </p:attrNameLst>
                                      </p:cBhvr>
                                      <p:to>
                                        <p:strVal val="visible"/>
                                      </p:to>
                                    </p:set>
                                    <p:animEffect transition="in" filter="slide(fromRight)">
                                      <p:cBhvr>
                                        <p:cTn id="30" dur="500"/>
                                        <p:tgtEl>
                                          <p:spTgt spid="106499">
                                            <p:txEl>
                                              <p:pRg st="7" end="7"/>
                                            </p:txEl>
                                          </p:spTgt>
                                        </p:tgtEl>
                                      </p:cBhvr>
                                    </p:animEffect>
                                  </p:childTnLst>
                                </p:cTn>
                              </p:par>
                              <p:par>
                                <p:cTn id="31" presetID="12" presetClass="entr" presetSubtype="2" fill="hold" grpId="0" nodeType="withEffect">
                                  <p:stCondLst>
                                    <p:cond delay="0"/>
                                  </p:stCondLst>
                                  <p:childTnLst>
                                    <p:set>
                                      <p:cBhvr>
                                        <p:cTn id="32" dur="1" fill="hold">
                                          <p:stCondLst>
                                            <p:cond delay="0"/>
                                          </p:stCondLst>
                                        </p:cTn>
                                        <p:tgtEl>
                                          <p:spTgt spid="106499">
                                            <p:txEl>
                                              <p:pRg st="8" end="8"/>
                                            </p:txEl>
                                          </p:spTgt>
                                        </p:tgtEl>
                                        <p:attrNameLst>
                                          <p:attrName>style.visibility</p:attrName>
                                        </p:attrNameLst>
                                      </p:cBhvr>
                                      <p:to>
                                        <p:strVal val="visible"/>
                                      </p:to>
                                    </p:set>
                                    <p:animEffect transition="in" filter="slide(fromRight)">
                                      <p:cBhvr>
                                        <p:cTn id="33" dur="500"/>
                                        <p:tgtEl>
                                          <p:spTgt spid="106499">
                                            <p:txEl>
                                              <p:pRg st="8" end="8"/>
                                            </p:txEl>
                                          </p:spTgt>
                                        </p:tgtEl>
                                      </p:cBhvr>
                                    </p:animEffect>
                                  </p:childTnLst>
                                </p:cTn>
                              </p:par>
                              <p:par>
                                <p:cTn id="34" presetID="12" presetClass="entr" presetSubtype="2" fill="hold" grpId="0" nodeType="withEffect">
                                  <p:stCondLst>
                                    <p:cond delay="0"/>
                                  </p:stCondLst>
                                  <p:childTnLst>
                                    <p:set>
                                      <p:cBhvr>
                                        <p:cTn id="35" dur="1" fill="hold">
                                          <p:stCondLst>
                                            <p:cond delay="0"/>
                                          </p:stCondLst>
                                        </p:cTn>
                                        <p:tgtEl>
                                          <p:spTgt spid="106499">
                                            <p:txEl>
                                              <p:pRg st="9" end="9"/>
                                            </p:txEl>
                                          </p:spTgt>
                                        </p:tgtEl>
                                        <p:attrNameLst>
                                          <p:attrName>style.visibility</p:attrName>
                                        </p:attrNameLst>
                                      </p:cBhvr>
                                      <p:to>
                                        <p:strVal val="visible"/>
                                      </p:to>
                                    </p:set>
                                    <p:animEffect transition="in" filter="slide(fromRight)">
                                      <p:cBhvr>
                                        <p:cTn id="36" dur="500"/>
                                        <p:tgtEl>
                                          <p:spTgt spid="106499">
                                            <p:txEl>
                                              <p:pRg st="9" end="9"/>
                                            </p:txEl>
                                          </p:spTgt>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106499">
                                            <p:txEl>
                                              <p:pRg st="10" end="10"/>
                                            </p:txEl>
                                          </p:spTgt>
                                        </p:tgtEl>
                                        <p:attrNameLst>
                                          <p:attrName>style.visibility</p:attrName>
                                        </p:attrNameLst>
                                      </p:cBhvr>
                                      <p:to>
                                        <p:strVal val="visible"/>
                                      </p:to>
                                    </p:set>
                                    <p:animEffect transition="in" filter="slide(fromRight)">
                                      <p:cBhvr>
                                        <p:cTn id="39" dur="500"/>
                                        <p:tgtEl>
                                          <p:spTgt spid="106499">
                                            <p:txEl>
                                              <p:pRg st="10" end="10"/>
                                            </p:txEl>
                                          </p:spTgt>
                                        </p:tgtEl>
                                      </p:cBhvr>
                                    </p:animEffect>
                                  </p:childTnLst>
                                </p:cTn>
                              </p:par>
                              <p:par>
                                <p:cTn id="40" presetID="12" presetClass="entr" presetSubtype="2" fill="hold" grpId="0" nodeType="withEffect">
                                  <p:stCondLst>
                                    <p:cond delay="0"/>
                                  </p:stCondLst>
                                  <p:childTnLst>
                                    <p:set>
                                      <p:cBhvr>
                                        <p:cTn id="41" dur="1" fill="hold">
                                          <p:stCondLst>
                                            <p:cond delay="0"/>
                                          </p:stCondLst>
                                        </p:cTn>
                                        <p:tgtEl>
                                          <p:spTgt spid="106499">
                                            <p:txEl>
                                              <p:pRg st="11" end="11"/>
                                            </p:txEl>
                                          </p:spTgt>
                                        </p:tgtEl>
                                        <p:attrNameLst>
                                          <p:attrName>style.visibility</p:attrName>
                                        </p:attrNameLst>
                                      </p:cBhvr>
                                      <p:to>
                                        <p:strVal val="visible"/>
                                      </p:to>
                                    </p:set>
                                    <p:animEffect transition="in" filter="slide(fromRight)">
                                      <p:cBhvr>
                                        <p:cTn id="42" dur="500"/>
                                        <p:tgtEl>
                                          <p:spTgt spid="1064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t>Uses of Hypnotherapy</a:t>
            </a:r>
          </a:p>
        </p:txBody>
      </p:sp>
      <p:sp>
        <p:nvSpPr>
          <p:cNvPr id="108547" name="Rectangle 3"/>
          <p:cNvSpPr>
            <a:spLocks noGrp="1" noChangeArrowheads="1"/>
          </p:cNvSpPr>
          <p:nvPr>
            <p:ph type="body" idx="1"/>
          </p:nvPr>
        </p:nvSpPr>
        <p:spPr/>
        <p:txBody>
          <a:bodyPr>
            <a:normAutofit fontScale="77500" lnSpcReduction="20000"/>
          </a:bodyPr>
          <a:lstStyle/>
          <a:p>
            <a:pPr eaLnBrk="1" hangingPunct="1"/>
            <a:r>
              <a:rPr lang="en-GB" dirty="0"/>
              <a:t>Psychosomatic disorders</a:t>
            </a:r>
          </a:p>
          <a:p>
            <a:pPr lvl="1" eaLnBrk="1" hangingPunct="1">
              <a:lnSpc>
                <a:spcPct val="140000"/>
              </a:lnSpc>
            </a:pPr>
            <a:r>
              <a:rPr lang="en-GB" dirty="0"/>
              <a:t>Migraine</a:t>
            </a:r>
          </a:p>
          <a:p>
            <a:pPr lvl="1" eaLnBrk="1" hangingPunct="1">
              <a:lnSpc>
                <a:spcPct val="140000"/>
              </a:lnSpc>
            </a:pPr>
            <a:r>
              <a:rPr lang="en-GB" dirty="0"/>
              <a:t>Hyperventilation</a:t>
            </a:r>
          </a:p>
          <a:p>
            <a:pPr lvl="1" eaLnBrk="1" hangingPunct="1">
              <a:lnSpc>
                <a:spcPct val="140000"/>
              </a:lnSpc>
            </a:pPr>
            <a:r>
              <a:rPr lang="en-GB" dirty="0"/>
              <a:t>Stammering</a:t>
            </a:r>
          </a:p>
          <a:p>
            <a:pPr lvl="1" eaLnBrk="1" hangingPunct="1">
              <a:lnSpc>
                <a:spcPct val="140000"/>
              </a:lnSpc>
            </a:pPr>
            <a:r>
              <a:rPr lang="en-GB" dirty="0"/>
              <a:t>Irritable bowel/bladder</a:t>
            </a:r>
          </a:p>
          <a:p>
            <a:pPr lvl="1" eaLnBrk="1" hangingPunct="1">
              <a:lnSpc>
                <a:spcPct val="140000"/>
              </a:lnSpc>
            </a:pPr>
            <a:r>
              <a:rPr lang="en-GB" dirty="0"/>
              <a:t>Eczema</a:t>
            </a:r>
          </a:p>
          <a:p>
            <a:r>
              <a:rPr lang="en-GB" dirty="0"/>
              <a:t>Pain control</a:t>
            </a:r>
          </a:p>
          <a:p>
            <a:pPr lvl="1">
              <a:lnSpc>
                <a:spcPct val="130000"/>
              </a:lnSpc>
            </a:pPr>
            <a:r>
              <a:rPr lang="en-GB" dirty="0"/>
              <a:t>Chronic</a:t>
            </a:r>
          </a:p>
          <a:p>
            <a:pPr lvl="1">
              <a:lnSpc>
                <a:spcPct val="130000"/>
              </a:lnSpc>
            </a:pPr>
            <a:r>
              <a:rPr lang="en-GB" dirty="0"/>
              <a:t>Acute</a:t>
            </a:r>
          </a:p>
          <a:p>
            <a:pPr lvl="1">
              <a:lnSpc>
                <a:spcPct val="130000"/>
              </a:lnSpc>
            </a:pPr>
            <a:r>
              <a:rPr lang="en-GB" dirty="0"/>
              <a:t>Terminal care</a:t>
            </a:r>
          </a:p>
          <a:p>
            <a:pPr lvl="1">
              <a:lnSpc>
                <a:spcPct val="130000"/>
              </a:lnSpc>
            </a:pPr>
            <a:r>
              <a:rPr lang="en-GB" dirty="0"/>
              <a:t>Obstetric</a:t>
            </a:r>
          </a:p>
          <a:p>
            <a:pPr lvl="1">
              <a:lnSpc>
                <a:spcPct val="130000"/>
              </a:lnSpc>
            </a:pPr>
            <a:r>
              <a:rPr lang="en-GB" dirty="0"/>
              <a:t>Dental</a:t>
            </a:r>
          </a:p>
        </p:txBody>
      </p:sp>
    </p:spTree>
    <p:extLst>
      <p:ext uri="{BB962C8B-B14F-4D97-AF65-F5344CB8AC3E}">
        <p14:creationId xmlns:p14="http://schemas.microsoft.com/office/powerpoint/2010/main" val="309945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slide(fromRight)">
                                      <p:cBhvr>
                                        <p:cTn id="7" dur="500"/>
                                        <p:tgtEl>
                                          <p:spTgt spid="108547">
                                            <p:txEl>
                                              <p:pRg st="0" end="0"/>
                                            </p:txEl>
                                          </p:spTgt>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108547">
                                            <p:txEl>
                                              <p:pRg st="1" end="1"/>
                                            </p:txEl>
                                          </p:spTgt>
                                        </p:tgtEl>
                                        <p:attrNameLst>
                                          <p:attrName>style.visibility</p:attrName>
                                        </p:attrNameLst>
                                      </p:cBhvr>
                                      <p:to>
                                        <p:strVal val="visible"/>
                                      </p:to>
                                    </p:set>
                                    <p:animEffect transition="in" filter="slide(fromRight)">
                                      <p:cBhvr>
                                        <p:cTn id="10" dur="500"/>
                                        <p:tgtEl>
                                          <p:spTgt spid="108547">
                                            <p:txEl>
                                              <p:pRg st="1" end="1"/>
                                            </p:txEl>
                                          </p:spTgt>
                                        </p:tgtEl>
                                      </p:cBhvr>
                                    </p:animEffect>
                                  </p:childTnLst>
                                </p:cTn>
                              </p:par>
                              <p:par>
                                <p:cTn id="11" presetID="12" presetClass="entr" presetSubtype="2" fill="hold" grpId="0" nodeType="withEffect">
                                  <p:stCondLst>
                                    <p:cond delay="0"/>
                                  </p:stCondLst>
                                  <p:childTnLst>
                                    <p:set>
                                      <p:cBhvr>
                                        <p:cTn id="12" dur="1" fill="hold">
                                          <p:stCondLst>
                                            <p:cond delay="0"/>
                                          </p:stCondLst>
                                        </p:cTn>
                                        <p:tgtEl>
                                          <p:spTgt spid="108547">
                                            <p:txEl>
                                              <p:pRg st="2" end="2"/>
                                            </p:txEl>
                                          </p:spTgt>
                                        </p:tgtEl>
                                        <p:attrNameLst>
                                          <p:attrName>style.visibility</p:attrName>
                                        </p:attrNameLst>
                                      </p:cBhvr>
                                      <p:to>
                                        <p:strVal val="visible"/>
                                      </p:to>
                                    </p:set>
                                    <p:animEffect transition="in" filter="slide(fromRight)">
                                      <p:cBhvr>
                                        <p:cTn id="13" dur="500"/>
                                        <p:tgtEl>
                                          <p:spTgt spid="108547">
                                            <p:txEl>
                                              <p:pRg st="2" end="2"/>
                                            </p:txEl>
                                          </p:spTgt>
                                        </p:tgtEl>
                                      </p:cBhvr>
                                    </p:animEffect>
                                  </p:childTnLst>
                                </p:cTn>
                              </p:par>
                              <p:par>
                                <p:cTn id="14" presetID="12" presetClass="entr" presetSubtype="2" fill="hold" grpId="0" nodeType="withEffect">
                                  <p:stCondLst>
                                    <p:cond delay="0"/>
                                  </p:stCondLst>
                                  <p:childTnLst>
                                    <p:set>
                                      <p:cBhvr>
                                        <p:cTn id="15" dur="1" fill="hold">
                                          <p:stCondLst>
                                            <p:cond delay="0"/>
                                          </p:stCondLst>
                                        </p:cTn>
                                        <p:tgtEl>
                                          <p:spTgt spid="108547">
                                            <p:txEl>
                                              <p:pRg st="3" end="3"/>
                                            </p:txEl>
                                          </p:spTgt>
                                        </p:tgtEl>
                                        <p:attrNameLst>
                                          <p:attrName>style.visibility</p:attrName>
                                        </p:attrNameLst>
                                      </p:cBhvr>
                                      <p:to>
                                        <p:strVal val="visible"/>
                                      </p:to>
                                    </p:set>
                                    <p:animEffect transition="in" filter="slide(fromRight)">
                                      <p:cBhvr>
                                        <p:cTn id="16" dur="500"/>
                                        <p:tgtEl>
                                          <p:spTgt spid="108547">
                                            <p:txEl>
                                              <p:pRg st="3" end="3"/>
                                            </p:txEl>
                                          </p:spTgt>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08547">
                                            <p:txEl>
                                              <p:pRg st="4" end="4"/>
                                            </p:txEl>
                                          </p:spTgt>
                                        </p:tgtEl>
                                        <p:attrNameLst>
                                          <p:attrName>style.visibility</p:attrName>
                                        </p:attrNameLst>
                                      </p:cBhvr>
                                      <p:to>
                                        <p:strVal val="visible"/>
                                      </p:to>
                                    </p:set>
                                    <p:animEffect transition="in" filter="slide(fromRight)">
                                      <p:cBhvr>
                                        <p:cTn id="19" dur="500"/>
                                        <p:tgtEl>
                                          <p:spTgt spid="108547">
                                            <p:txEl>
                                              <p:pRg st="4" end="4"/>
                                            </p:txEl>
                                          </p:spTgt>
                                        </p:tgtEl>
                                      </p:cBhvr>
                                    </p:animEffect>
                                  </p:childTnLst>
                                </p:cTn>
                              </p:par>
                              <p:par>
                                <p:cTn id="20" presetID="12" presetClass="entr" presetSubtype="2" fill="hold" grpId="0" nodeType="withEffect">
                                  <p:stCondLst>
                                    <p:cond delay="0"/>
                                  </p:stCondLst>
                                  <p:childTnLst>
                                    <p:set>
                                      <p:cBhvr>
                                        <p:cTn id="21" dur="1" fill="hold">
                                          <p:stCondLst>
                                            <p:cond delay="0"/>
                                          </p:stCondLst>
                                        </p:cTn>
                                        <p:tgtEl>
                                          <p:spTgt spid="108547">
                                            <p:txEl>
                                              <p:pRg st="5" end="5"/>
                                            </p:txEl>
                                          </p:spTgt>
                                        </p:tgtEl>
                                        <p:attrNameLst>
                                          <p:attrName>style.visibility</p:attrName>
                                        </p:attrNameLst>
                                      </p:cBhvr>
                                      <p:to>
                                        <p:strVal val="visible"/>
                                      </p:to>
                                    </p:set>
                                    <p:animEffect transition="in" filter="slide(fromRight)">
                                      <p:cBhvr>
                                        <p:cTn id="22" dur="500"/>
                                        <p:tgtEl>
                                          <p:spTgt spid="10854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108547">
                                            <p:txEl>
                                              <p:pRg st="6" end="6"/>
                                            </p:txEl>
                                          </p:spTgt>
                                        </p:tgtEl>
                                        <p:attrNameLst>
                                          <p:attrName>style.visibility</p:attrName>
                                        </p:attrNameLst>
                                      </p:cBhvr>
                                      <p:to>
                                        <p:strVal val="visible"/>
                                      </p:to>
                                    </p:set>
                                    <p:animEffect transition="in" filter="slide(fromRight)">
                                      <p:cBhvr>
                                        <p:cTn id="27" dur="500"/>
                                        <p:tgtEl>
                                          <p:spTgt spid="108547">
                                            <p:txEl>
                                              <p:pRg st="6" end="6"/>
                                            </p:txEl>
                                          </p:spTgt>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108547">
                                            <p:txEl>
                                              <p:pRg st="7" end="7"/>
                                            </p:txEl>
                                          </p:spTgt>
                                        </p:tgtEl>
                                        <p:attrNameLst>
                                          <p:attrName>style.visibility</p:attrName>
                                        </p:attrNameLst>
                                      </p:cBhvr>
                                      <p:to>
                                        <p:strVal val="visible"/>
                                      </p:to>
                                    </p:set>
                                    <p:animEffect transition="in" filter="slide(fromRight)">
                                      <p:cBhvr>
                                        <p:cTn id="30" dur="500"/>
                                        <p:tgtEl>
                                          <p:spTgt spid="108547">
                                            <p:txEl>
                                              <p:pRg st="7" end="7"/>
                                            </p:txEl>
                                          </p:spTgt>
                                        </p:tgtEl>
                                      </p:cBhvr>
                                    </p:animEffect>
                                  </p:childTnLst>
                                </p:cTn>
                              </p:par>
                              <p:par>
                                <p:cTn id="31" presetID="12" presetClass="entr" presetSubtype="2" fill="hold" grpId="0" nodeType="withEffect">
                                  <p:stCondLst>
                                    <p:cond delay="0"/>
                                  </p:stCondLst>
                                  <p:childTnLst>
                                    <p:set>
                                      <p:cBhvr>
                                        <p:cTn id="32" dur="1" fill="hold">
                                          <p:stCondLst>
                                            <p:cond delay="0"/>
                                          </p:stCondLst>
                                        </p:cTn>
                                        <p:tgtEl>
                                          <p:spTgt spid="108547">
                                            <p:txEl>
                                              <p:pRg st="8" end="8"/>
                                            </p:txEl>
                                          </p:spTgt>
                                        </p:tgtEl>
                                        <p:attrNameLst>
                                          <p:attrName>style.visibility</p:attrName>
                                        </p:attrNameLst>
                                      </p:cBhvr>
                                      <p:to>
                                        <p:strVal val="visible"/>
                                      </p:to>
                                    </p:set>
                                    <p:animEffect transition="in" filter="slide(fromRight)">
                                      <p:cBhvr>
                                        <p:cTn id="33" dur="500"/>
                                        <p:tgtEl>
                                          <p:spTgt spid="108547">
                                            <p:txEl>
                                              <p:pRg st="8" end="8"/>
                                            </p:txEl>
                                          </p:spTgt>
                                        </p:tgtEl>
                                      </p:cBhvr>
                                    </p:animEffect>
                                  </p:childTnLst>
                                </p:cTn>
                              </p:par>
                              <p:par>
                                <p:cTn id="34" presetID="12" presetClass="entr" presetSubtype="2" fill="hold" grpId="0" nodeType="withEffect">
                                  <p:stCondLst>
                                    <p:cond delay="0"/>
                                  </p:stCondLst>
                                  <p:childTnLst>
                                    <p:set>
                                      <p:cBhvr>
                                        <p:cTn id="35" dur="1" fill="hold">
                                          <p:stCondLst>
                                            <p:cond delay="0"/>
                                          </p:stCondLst>
                                        </p:cTn>
                                        <p:tgtEl>
                                          <p:spTgt spid="108547">
                                            <p:txEl>
                                              <p:pRg st="9" end="9"/>
                                            </p:txEl>
                                          </p:spTgt>
                                        </p:tgtEl>
                                        <p:attrNameLst>
                                          <p:attrName>style.visibility</p:attrName>
                                        </p:attrNameLst>
                                      </p:cBhvr>
                                      <p:to>
                                        <p:strVal val="visible"/>
                                      </p:to>
                                    </p:set>
                                    <p:animEffect transition="in" filter="slide(fromRight)">
                                      <p:cBhvr>
                                        <p:cTn id="36" dur="500"/>
                                        <p:tgtEl>
                                          <p:spTgt spid="108547">
                                            <p:txEl>
                                              <p:pRg st="9" end="9"/>
                                            </p:txEl>
                                          </p:spTgt>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108547">
                                            <p:txEl>
                                              <p:pRg st="10" end="10"/>
                                            </p:txEl>
                                          </p:spTgt>
                                        </p:tgtEl>
                                        <p:attrNameLst>
                                          <p:attrName>style.visibility</p:attrName>
                                        </p:attrNameLst>
                                      </p:cBhvr>
                                      <p:to>
                                        <p:strVal val="visible"/>
                                      </p:to>
                                    </p:set>
                                    <p:animEffect transition="in" filter="slide(fromRight)">
                                      <p:cBhvr>
                                        <p:cTn id="39" dur="500"/>
                                        <p:tgtEl>
                                          <p:spTgt spid="108547">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2" fill="hold" grpId="0" nodeType="clickEffect">
                                  <p:stCondLst>
                                    <p:cond delay="0"/>
                                  </p:stCondLst>
                                  <p:childTnLst>
                                    <p:set>
                                      <p:cBhvr>
                                        <p:cTn id="43" dur="1" fill="hold">
                                          <p:stCondLst>
                                            <p:cond delay="0"/>
                                          </p:stCondLst>
                                        </p:cTn>
                                        <p:tgtEl>
                                          <p:spTgt spid="108547">
                                            <p:txEl>
                                              <p:pRg st="11" end="11"/>
                                            </p:txEl>
                                          </p:spTgt>
                                        </p:tgtEl>
                                        <p:attrNameLst>
                                          <p:attrName>style.visibility</p:attrName>
                                        </p:attrNameLst>
                                      </p:cBhvr>
                                      <p:to>
                                        <p:strVal val="visible"/>
                                      </p:to>
                                    </p:set>
                                    <p:animEffect transition="in" filter="slide(fromRight)">
                                      <p:cBhvr>
                                        <p:cTn id="44" dur="500"/>
                                        <p:tgtEl>
                                          <p:spTgt spid="10854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t>Uses of Hypnotherapy</a:t>
            </a:r>
          </a:p>
        </p:txBody>
      </p:sp>
      <p:sp>
        <p:nvSpPr>
          <p:cNvPr id="111619" name="Rectangle 3"/>
          <p:cNvSpPr>
            <a:spLocks noGrp="1" noChangeArrowheads="1"/>
          </p:cNvSpPr>
          <p:nvPr>
            <p:ph type="body" idx="1"/>
          </p:nvPr>
        </p:nvSpPr>
        <p:spPr/>
        <p:txBody>
          <a:bodyPr/>
          <a:lstStyle/>
          <a:p>
            <a:pPr eaLnBrk="1" hangingPunct="1"/>
            <a:r>
              <a:rPr lang="en-GB"/>
              <a:t>Other</a:t>
            </a:r>
          </a:p>
          <a:p>
            <a:pPr lvl="1" eaLnBrk="1" hangingPunct="1">
              <a:lnSpc>
                <a:spcPct val="160000"/>
              </a:lnSpc>
            </a:pPr>
            <a:r>
              <a:rPr lang="en-GB"/>
              <a:t>Sports – motivational</a:t>
            </a:r>
          </a:p>
          <a:p>
            <a:pPr lvl="1" eaLnBrk="1" hangingPunct="1">
              <a:lnSpc>
                <a:spcPct val="160000"/>
              </a:lnSpc>
            </a:pPr>
            <a:r>
              <a:rPr lang="en-GB"/>
              <a:t>Criminal investigation</a:t>
            </a:r>
          </a:p>
          <a:p>
            <a:pPr lvl="1" eaLnBrk="1" hangingPunct="1">
              <a:lnSpc>
                <a:spcPct val="160000"/>
              </a:lnSpc>
            </a:pPr>
            <a:r>
              <a:rPr lang="en-GB"/>
              <a:t>Recovery of lost objects - memories</a:t>
            </a:r>
          </a:p>
        </p:txBody>
      </p:sp>
    </p:spTree>
    <p:extLst>
      <p:ext uri="{BB962C8B-B14F-4D97-AF65-F5344CB8AC3E}">
        <p14:creationId xmlns:p14="http://schemas.microsoft.com/office/powerpoint/2010/main" val="53954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slide(fromRight)">
                                      <p:cBhvr>
                                        <p:cTn id="7" dur="500"/>
                                        <p:tgtEl>
                                          <p:spTgt spid="111619">
                                            <p:txEl>
                                              <p:pRg st="0" end="0"/>
                                            </p:txEl>
                                          </p:spTgt>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111619">
                                            <p:txEl>
                                              <p:pRg st="1" end="1"/>
                                            </p:txEl>
                                          </p:spTgt>
                                        </p:tgtEl>
                                        <p:attrNameLst>
                                          <p:attrName>style.visibility</p:attrName>
                                        </p:attrNameLst>
                                      </p:cBhvr>
                                      <p:to>
                                        <p:strVal val="visible"/>
                                      </p:to>
                                    </p:set>
                                    <p:animEffect transition="in" filter="slide(fromRight)">
                                      <p:cBhvr>
                                        <p:cTn id="10" dur="500"/>
                                        <p:tgtEl>
                                          <p:spTgt spid="111619">
                                            <p:txEl>
                                              <p:pRg st="1" end="1"/>
                                            </p:txEl>
                                          </p:spTgt>
                                        </p:tgtEl>
                                      </p:cBhvr>
                                    </p:animEffect>
                                  </p:childTnLst>
                                </p:cTn>
                              </p:par>
                              <p:par>
                                <p:cTn id="11" presetID="12" presetClass="entr" presetSubtype="2" fill="hold" grpId="0" nodeType="withEffect">
                                  <p:stCondLst>
                                    <p:cond delay="0"/>
                                  </p:stCondLst>
                                  <p:childTnLst>
                                    <p:set>
                                      <p:cBhvr>
                                        <p:cTn id="12" dur="1" fill="hold">
                                          <p:stCondLst>
                                            <p:cond delay="0"/>
                                          </p:stCondLst>
                                        </p:cTn>
                                        <p:tgtEl>
                                          <p:spTgt spid="111619">
                                            <p:txEl>
                                              <p:pRg st="2" end="2"/>
                                            </p:txEl>
                                          </p:spTgt>
                                        </p:tgtEl>
                                        <p:attrNameLst>
                                          <p:attrName>style.visibility</p:attrName>
                                        </p:attrNameLst>
                                      </p:cBhvr>
                                      <p:to>
                                        <p:strVal val="visible"/>
                                      </p:to>
                                    </p:set>
                                    <p:animEffect transition="in" filter="slide(fromRight)">
                                      <p:cBhvr>
                                        <p:cTn id="13" dur="500"/>
                                        <p:tgtEl>
                                          <p:spTgt spid="111619">
                                            <p:txEl>
                                              <p:pRg st="2" end="2"/>
                                            </p:txEl>
                                          </p:spTgt>
                                        </p:tgtEl>
                                      </p:cBhvr>
                                    </p:animEffect>
                                  </p:childTnLst>
                                </p:cTn>
                              </p:par>
                              <p:par>
                                <p:cTn id="14" presetID="12" presetClass="entr" presetSubtype="2" fill="hold" grpId="0" nodeType="withEffect">
                                  <p:stCondLst>
                                    <p:cond delay="0"/>
                                  </p:stCondLst>
                                  <p:childTnLst>
                                    <p:set>
                                      <p:cBhvr>
                                        <p:cTn id="15" dur="1" fill="hold">
                                          <p:stCondLst>
                                            <p:cond delay="0"/>
                                          </p:stCondLst>
                                        </p:cTn>
                                        <p:tgtEl>
                                          <p:spTgt spid="111619">
                                            <p:txEl>
                                              <p:pRg st="3" end="3"/>
                                            </p:txEl>
                                          </p:spTgt>
                                        </p:tgtEl>
                                        <p:attrNameLst>
                                          <p:attrName>style.visibility</p:attrName>
                                        </p:attrNameLst>
                                      </p:cBhvr>
                                      <p:to>
                                        <p:strVal val="visible"/>
                                      </p:to>
                                    </p:set>
                                    <p:animEffect transition="in" filter="slide(fromRight)">
                                      <p:cBhvr>
                                        <p:cTn id="16" dur="500"/>
                                        <p:tgtEl>
                                          <p:spTgt spid="111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Misconceptions (</a:t>
            </a:r>
            <a:r>
              <a:rPr lang="en-US" dirty="0" err="1"/>
              <a:t>Torem</a:t>
            </a:r>
            <a:r>
              <a:rPr lang="en-US" dirty="0"/>
              <a:t>, 1992)</a:t>
            </a:r>
          </a:p>
        </p:txBody>
      </p:sp>
      <p:sp>
        <p:nvSpPr>
          <p:cNvPr id="3" name="Content Placeholder 2"/>
          <p:cNvSpPr>
            <a:spLocks noGrp="1"/>
          </p:cNvSpPr>
          <p:nvPr>
            <p:ph idx="1"/>
          </p:nvPr>
        </p:nvSpPr>
        <p:spPr/>
        <p:txBody>
          <a:bodyPr/>
          <a:lstStyle/>
          <a:p>
            <a:r>
              <a:rPr lang="en-US" sz="2400" b="1" i="1" dirty="0"/>
              <a:t>Hypnosis is sleep.</a:t>
            </a:r>
            <a:r>
              <a:rPr lang="en-US" sz="2400" dirty="0"/>
              <a:t> </a:t>
            </a:r>
          </a:p>
          <a:p>
            <a:pPr lvl="1"/>
            <a:endParaRPr lang="en-US" sz="2400" dirty="0"/>
          </a:p>
          <a:p>
            <a:pPr lvl="1"/>
            <a:r>
              <a:rPr lang="en-US" sz="2400" dirty="0"/>
              <a:t>The Greek word "</a:t>
            </a:r>
            <a:r>
              <a:rPr lang="en-US" sz="2400" dirty="0" err="1"/>
              <a:t>hypno</a:t>
            </a:r>
            <a:r>
              <a:rPr lang="en-US" sz="2400" dirty="0"/>
              <a:t>" means sleep. However, the EEG patterns of hypnotic trance are totally different from the EEG patterns of sleep</a:t>
            </a:r>
          </a:p>
          <a:p>
            <a:pPr lvl="1"/>
            <a:endParaRPr lang="en-US" sz="2400" dirty="0"/>
          </a:p>
          <a:p>
            <a:pPr lvl="1"/>
            <a:endParaRPr lang="en-US" sz="2400" dirty="0"/>
          </a:p>
          <a:p>
            <a:pPr lvl="1"/>
            <a:endParaRPr lang="en-US" sz="2400" dirty="0"/>
          </a:p>
          <a:p>
            <a:pPr marL="457200" lvl="1" indent="0">
              <a:buNone/>
            </a:pPr>
            <a:r>
              <a:rPr lang="en-US" sz="1800" dirty="0"/>
              <a:t>(https://www.ncbi.nlm.nih.gov/labs/articles/1549744/)</a:t>
            </a:r>
          </a:p>
        </p:txBody>
      </p:sp>
    </p:spTree>
    <p:extLst>
      <p:ext uri="{BB962C8B-B14F-4D97-AF65-F5344CB8AC3E}">
        <p14:creationId xmlns:p14="http://schemas.microsoft.com/office/powerpoint/2010/main" val="2358439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93AF-C98B-E34D-2F4D-08BE4A935002}"/>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8ED02C52-BF4A-401C-11DA-9D7B281E4F96}"/>
              </a:ext>
            </a:extLst>
          </p:cNvPr>
          <p:cNvSpPr>
            <a:spLocks noGrp="1"/>
          </p:cNvSpPr>
          <p:nvPr>
            <p:ph idx="1"/>
          </p:nvPr>
        </p:nvSpPr>
        <p:spPr>
          <a:xfrm>
            <a:off x="1642229" y="2770632"/>
            <a:ext cx="5693664" cy="3122168"/>
          </a:xfrm>
        </p:spPr>
        <p:txBody>
          <a:bodyPr/>
          <a:lstStyle/>
          <a:p>
            <a:pPr>
              <a:lnSpc>
                <a:spcPct val="100000"/>
              </a:lnSpc>
            </a:pPr>
            <a:r>
              <a:rPr lang="en-US" dirty="0"/>
              <a:t>I have no actual or potential conflict of interest in relation to this program/presentation.</a:t>
            </a:r>
          </a:p>
        </p:txBody>
      </p:sp>
    </p:spTree>
    <p:extLst>
      <p:ext uri="{BB962C8B-B14F-4D97-AF65-F5344CB8AC3E}">
        <p14:creationId xmlns:p14="http://schemas.microsoft.com/office/powerpoint/2010/main" val="2390827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Misconceptions (</a:t>
            </a:r>
            <a:r>
              <a:rPr lang="en-US" dirty="0" err="1"/>
              <a:t>Torem</a:t>
            </a:r>
            <a:r>
              <a:rPr lang="en-US" dirty="0"/>
              <a:t>, 1992)</a:t>
            </a:r>
          </a:p>
        </p:txBody>
      </p:sp>
      <p:sp>
        <p:nvSpPr>
          <p:cNvPr id="3" name="Content Placeholder 2"/>
          <p:cNvSpPr>
            <a:spLocks noGrp="1"/>
          </p:cNvSpPr>
          <p:nvPr>
            <p:ph idx="1"/>
          </p:nvPr>
        </p:nvSpPr>
        <p:spPr>
          <a:xfrm>
            <a:off x="1486989" y="2470559"/>
            <a:ext cx="8269288" cy="4114800"/>
          </a:xfrm>
        </p:spPr>
        <p:txBody>
          <a:bodyPr/>
          <a:lstStyle/>
          <a:p>
            <a:endParaRPr lang="en-US" b="1" i="1" dirty="0"/>
          </a:p>
          <a:p>
            <a:r>
              <a:rPr lang="en-US" b="1" i="1" dirty="0"/>
              <a:t>Hypnosis occurs only when induced by a hypnotherapist.</a:t>
            </a:r>
          </a:p>
          <a:p>
            <a:pPr lvl="1"/>
            <a:endParaRPr lang="en-US" dirty="0"/>
          </a:p>
          <a:p>
            <a:pPr lvl="1"/>
            <a:r>
              <a:rPr lang="en-US" dirty="0"/>
              <a:t>A hypnotic trance is a naturally occurring phenomenon that people go in and out of everyday. It is called "spontaneous hypnosis". </a:t>
            </a:r>
          </a:p>
          <a:p>
            <a:endParaRPr lang="en-US" dirty="0"/>
          </a:p>
        </p:txBody>
      </p:sp>
    </p:spTree>
    <p:extLst>
      <p:ext uri="{BB962C8B-B14F-4D97-AF65-F5344CB8AC3E}">
        <p14:creationId xmlns:p14="http://schemas.microsoft.com/office/powerpoint/2010/main" val="2032429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Misconceptions (</a:t>
            </a:r>
            <a:r>
              <a:rPr lang="en-US" dirty="0" err="1"/>
              <a:t>Torem</a:t>
            </a:r>
            <a:r>
              <a:rPr lang="en-US" dirty="0"/>
              <a:t>, 1992)</a:t>
            </a:r>
          </a:p>
        </p:txBody>
      </p:sp>
      <p:sp>
        <p:nvSpPr>
          <p:cNvPr id="3" name="Content Placeholder 2"/>
          <p:cNvSpPr>
            <a:spLocks noGrp="1"/>
          </p:cNvSpPr>
          <p:nvPr>
            <p:ph idx="1"/>
          </p:nvPr>
        </p:nvSpPr>
        <p:spPr/>
        <p:txBody>
          <a:bodyPr/>
          <a:lstStyle/>
          <a:p>
            <a:endParaRPr lang="en-US" b="1" i="1" dirty="0"/>
          </a:p>
          <a:p>
            <a:r>
              <a:rPr lang="en-US" b="1" i="1" dirty="0"/>
              <a:t>Only people of weak character can be hypnotized.</a:t>
            </a:r>
          </a:p>
          <a:p>
            <a:pPr lvl="1"/>
            <a:endParaRPr lang="en-US" dirty="0"/>
          </a:p>
          <a:p>
            <a:pPr lvl="1"/>
            <a:r>
              <a:rPr lang="en-US" dirty="0"/>
              <a:t>The opposite has been found to be true. People with severe mental illnesses are associated with a lower hypnotic capacity. In fact, it has been demonstrated that higher hypnotic capacity is a sign of health.</a:t>
            </a:r>
          </a:p>
          <a:p>
            <a:endParaRPr lang="en-US" dirty="0"/>
          </a:p>
        </p:txBody>
      </p:sp>
    </p:spTree>
    <p:extLst>
      <p:ext uri="{BB962C8B-B14F-4D97-AF65-F5344CB8AC3E}">
        <p14:creationId xmlns:p14="http://schemas.microsoft.com/office/powerpoint/2010/main" val="3081492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Misconceptions (</a:t>
            </a:r>
            <a:r>
              <a:rPr lang="en-US" dirty="0" err="1"/>
              <a:t>Torem</a:t>
            </a:r>
            <a:r>
              <a:rPr lang="en-US" dirty="0"/>
              <a:t>, 1992)</a:t>
            </a:r>
          </a:p>
        </p:txBody>
      </p:sp>
      <p:sp>
        <p:nvSpPr>
          <p:cNvPr id="3" name="Content Placeholder 2"/>
          <p:cNvSpPr>
            <a:spLocks noGrp="1"/>
          </p:cNvSpPr>
          <p:nvPr>
            <p:ph idx="1"/>
          </p:nvPr>
        </p:nvSpPr>
        <p:spPr/>
        <p:txBody>
          <a:bodyPr/>
          <a:lstStyle/>
          <a:p>
            <a:endParaRPr lang="en-US" b="1" i="1" dirty="0"/>
          </a:p>
          <a:p>
            <a:r>
              <a:rPr lang="en-US" b="1" i="1" dirty="0"/>
              <a:t>Women are more hypnotizable than men.</a:t>
            </a:r>
            <a:endParaRPr lang="en-US" dirty="0"/>
          </a:p>
          <a:p>
            <a:pPr lvl="1"/>
            <a:endParaRPr lang="en-US" dirty="0"/>
          </a:p>
          <a:p>
            <a:pPr lvl="1"/>
            <a:r>
              <a:rPr lang="en-US" dirty="0"/>
              <a:t>This myth is associated with the outdated notion that women are more weak minded, passive and dependent than men. In fact, women and men are equally hypnotizable.</a:t>
            </a:r>
          </a:p>
        </p:txBody>
      </p:sp>
    </p:spTree>
    <p:extLst>
      <p:ext uri="{BB962C8B-B14F-4D97-AF65-F5344CB8AC3E}">
        <p14:creationId xmlns:p14="http://schemas.microsoft.com/office/powerpoint/2010/main" val="3079655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Misconceptions (</a:t>
            </a:r>
            <a:r>
              <a:rPr lang="en-US" dirty="0" err="1"/>
              <a:t>Torem</a:t>
            </a:r>
            <a:r>
              <a:rPr lang="en-US" dirty="0"/>
              <a:t>, 1992)</a:t>
            </a:r>
          </a:p>
        </p:txBody>
      </p:sp>
      <p:sp>
        <p:nvSpPr>
          <p:cNvPr id="3" name="Content Placeholder 2"/>
          <p:cNvSpPr>
            <a:spLocks noGrp="1"/>
          </p:cNvSpPr>
          <p:nvPr>
            <p:ph idx="1"/>
          </p:nvPr>
        </p:nvSpPr>
        <p:spPr/>
        <p:txBody>
          <a:bodyPr/>
          <a:lstStyle/>
          <a:p>
            <a:endParaRPr lang="en-US" b="1" i="1" dirty="0"/>
          </a:p>
          <a:p>
            <a:r>
              <a:rPr lang="en-US" b="1" i="1" dirty="0"/>
              <a:t>A person can get "stuck" in a trance.</a:t>
            </a:r>
          </a:p>
          <a:p>
            <a:pPr lvl="1"/>
            <a:endParaRPr lang="en-US" dirty="0"/>
          </a:p>
          <a:p>
            <a:pPr lvl="1"/>
            <a:r>
              <a:rPr lang="en-US" dirty="0"/>
              <a:t>In healthy people who do not suffer from a major mental illness, it is impossible to get "stuck" in trance. </a:t>
            </a:r>
          </a:p>
          <a:p>
            <a:endParaRPr lang="en-US" dirty="0"/>
          </a:p>
        </p:txBody>
      </p:sp>
    </p:spTree>
    <p:extLst>
      <p:ext uri="{BB962C8B-B14F-4D97-AF65-F5344CB8AC3E}">
        <p14:creationId xmlns:p14="http://schemas.microsoft.com/office/powerpoint/2010/main" val="3651536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Misconceptions (</a:t>
            </a:r>
            <a:r>
              <a:rPr lang="en-US" dirty="0" err="1"/>
              <a:t>Torem</a:t>
            </a:r>
            <a:r>
              <a:rPr lang="en-US" dirty="0"/>
              <a:t>, 1992)</a:t>
            </a:r>
          </a:p>
        </p:txBody>
      </p:sp>
      <p:sp>
        <p:nvSpPr>
          <p:cNvPr id="3" name="Content Placeholder 2"/>
          <p:cNvSpPr>
            <a:spLocks noGrp="1"/>
          </p:cNvSpPr>
          <p:nvPr>
            <p:ph idx="1"/>
          </p:nvPr>
        </p:nvSpPr>
        <p:spPr/>
        <p:txBody>
          <a:bodyPr/>
          <a:lstStyle/>
          <a:p>
            <a:endParaRPr lang="en-US" b="1" i="1" dirty="0"/>
          </a:p>
          <a:p>
            <a:r>
              <a:rPr lang="en-US" b="1" i="1" dirty="0"/>
              <a:t>Once a person has been hypnotized, he/she can no longer resist it.</a:t>
            </a:r>
          </a:p>
          <a:p>
            <a:pPr lvl="1"/>
            <a:endParaRPr lang="en-US" dirty="0"/>
          </a:p>
          <a:p>
            <a:pPr lvl="1"/>
            <a:r>
              <a:rPr lang="en-US" dirty="0"/>
              <a:t>This stems from the belief that the hypnotherapist is in control of the person. In reality, the person can come out of trance anytime they want to. And, they can choose not to go into trance.</a:t>
            </a:r>
          </a:p>
          <a:p>
            <a:endParaRPr lang="en-US" dirty="0"/>
          </a:p>
        </p:txBody>
      </p:sp>
    </p:spTree>
    <p:extLst>
      <p:ext uri="{BB962C8B-B14F-4D97-AF65-F5344CB8AC3E}">
        <p14:creationId xmlns:p14="http://schemas.microsoft.com/office/powerpoint/2010/main" val="2653475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Misconceptions (</a:t>
            </a:r>
            <a:r>
              <a:rPr lang="en-US" dirty="0" err="1"/>
              <a:t>Torem</a:t>
            </a:r>
            <a:r>
              <a:rPr lang="en-US" dirty="0"/>
              <a:t>, 1992)</a:t>
            </a:r>
          </a:p>
        </p:txBody>
      </p:sp>
      <p:sp>
        <p:nvSpPr>
          <p:cNvPr id="3" name="Content Placeholder 2"/>
          <p:cNvSpPr>
            <a:spLocks noGrp="1"/>
          </p:cNvSpPr>
          <p:nvPr>
            <p:ph idx="1"/>
          </p:nvPr>
        </p:nvSpPr>
        <p:spPr/>
        <p:txBody>
          <a:bodyPr/>
          <a:lstStyle/>
          <a:p>
            <a:endParaRPr lang="en-US" b="1" i="1" dirty="0"/>
          </a:p>
          <a:p>
            <a:r>
              <a:rPr lang="en-US" b="1" i="1" dirty="0"/>
              <a:t>A successful hypnotherapist must be unique, charismatic or weird.</a:t>
            </a:r>
          </a:p>
          <a:p>
            <a:pPr lvl="1"/>
            <a:endParaRPr lang="en-US" dirty="0"/>
          </a:p>
          <a:p>
            <a:pPr lvl="1"/>
            <a:r>
              <a:rPr lang="en-US" dirty="0"/>
              <a:t>This myth is perpetuated by stage hypnotists who wish people to believe they have magical powers. Success as a hypnotherapist rests more on skills in interpersonal communication and the ability to put people in a safe atmosphere of comfort.</a:t>
            </a:r>
          </a:p>
          <a:p>
            <a:endParaRPr lang="en-US" dirty="0"/>
          </a:p>
        </p:txBody>
      </p:sp>
    </p:spTree>
    <p:extLst>
      <p:ext uri="{BB962C8B-B14F-4D97-AF65-F5344CB8AC3E}">
        <p14:creationId xmlns:p14="http://schemas.microsoft.com/office/powerpoint/2010/main" val="264045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4939" y="533400"/>
            <a:ext cx="7793037" cy="1227138"/>
          </a:xfrm>
        </p:spPr>
        <p:txBody>
          <a:bodyPr/>
          <a:lstStyle/>
          <a:p>
            <a:pPr algn="ctr"/>
            <a:r>
              <a:rPr lang="en-US" dirty="0"/>
              <a:t>The Ability to be Hypnotized Varies with Age</a:t>
            </a:r>
          </a:p>
        </p:txBody>
      </p:sp>
      <p:sp>
        <p:nvSpPr>
          <p:cNvPr id="3" name="Content Placeholder 2"/>
          <p:cNvSpPr>
            <a:spLocks noGrp="1"/>
          </p:cNvSpPr>
          <p:nvPr>
            <p:ph idx="1"/>
          </p:nvPr>
        </p:nvSpPr>
        <p:spPr/>
        <p:txBody>
          <a:bodyPr/>
          <a:lstStyle/>
          <a:p>
            <a:r>
              <a:rPr lang="en-US" sz="2800" dirty="0"/>
              <a:t>Cross-sectional studies of different age groups show a developmental curve, with very young children relatively unresponsive to hypnosis. </a:t>
            </a:r>
          </a:p>
          <a:p>
            <a:endParaRPr lang="en-US" sz="2800" dirty="0"/>
          </a:p>
          <a:p>
            <a:r>
              <a:rPr lang="en-US" sz="2800" dirty="0"/>
              <a:t>Longitudinal studies indicate that </a:t>
            </a:r>
            <a:r>
              <a:rPr lang="en-US" sz="2800" dirty="0" err="1"/>
              <a:t>hypnotizability</a:t>
            </a:r>
            <a:r>
              <a:rPr lang="en-US" sz="2800" dirty="0"/>
              <a:t> assessed in college students remains about as stable as IQ over a period of 25 years (</a:t>
            </a:r>
            <a:r>
              <a:rPr lang="en-US" sz="2800" dirty="0" err="1"/>
              <a:t>Kihlstrom</a:t>
            </a:r>
            <a:r>
              <a:rPr lang="en-US" sz="2800" dirty="0"/>
              <a:t>, 2000).</a:t>
            </a:r>
          </a:p>
          <a:p>
            <a:endParaRPr lang="en-US" dirty="0"/>
          </a:p>
        </p:txBody>
      </p:sp>
    </p:spTree>
    <p:extLst>
      <p:ext uri="{BB962C8B-B14F-4D97-AF65-F5344CB8AC3E}">
        <p14:creationId xmlns:p14="http://schemas.microsoft.com/office/powerpoint/2010/main" val="2226060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r>
              <a:rPr lang="en-US" dirty="0"/>
              <a:t>Who benefits less?</a:t>
            </a:r>
          </a:p>
        </p:txBody>
      </p:sp>
      <p:sp>
        <p:nvSpPr>
          <p:cNvPr id="447491" name="Rectangle 3"/>
          <p:cNvSpPr>
            <a:spLocks noGrp="1" noChangeArrowheads="1"/>
          </p:cNvSpPr>
          <p:nvPr>
            <p:ph type="body" idx="1"/>
          </p:nvPr>
        </p:nvSpPr>
        <p:spPr>
          <a:xfrm>
            <a:off x="850006" y="1905000"/>
            <a:ext cx="9817995" cy="4495800"/>
          </a:xfrm>
        </p:spPr>
        <p:txBody>
          <a:bodyPr>
            <a:normAutofit lnSpcReduction="10000"/>
          </a:bodyPr>
          <a:lstStyle/>
          <a:p>
            <a:pPr>
              <a:lnSpc>
                <a:spcPct val="90000"/>
              </a:lnSpc>
              <a:buFont typeface="Wingdings" pitchFamily="2" charset="2"/>
              <a:buNone/>
            </a:pPr>
            <a:r>
              <a:rPr lang="en-AU" sz="2400" dirty="0"/>
              <a:t>1.  People with abnormally low IQ's (attention and response-time factors)</a:t>
            </a:r>
          </a:p>
          <a:p>
            <a:pPr>
              <a:lnSpc>
                <a:spcPct val="90000"/>
              </a:lnSpc>
              <a:buFont typeface="Wingdings" pitchFamily="2" charset="2"/>
              <a:buNone/>
            </a:pPr>
            <a:r>
              <a:rPr lang="en-AU" sz="2400" dirty="0"/>
              <a:t>2.  Dementia patients (these patients cannot be hypnotised  due to problems in prefrontal areas necessary to process induction signals)</a:t>
            </a:r>
          </a:p>
          <a:p>
            <a:pPr>
              <a:lnSpc>
                <a:spcPct val="90000"/>
              </a:lnSpc>
              <a:buFont typeface="Wingdings" pitchFamily="2" charset="2"/>
              <a:buNone/>
            </a:pPr>
            <a:r>
              <a:rPr lang="en-AU" sz="2400" dirty="0"/>
              <a:t>3.  People who score low (9%) on scales of hypnotisability</a:t>
            </a:r>
          </a:p>
          <a:p>
            <a:pPr>
              <a:lnSpc>
                <a:spcPct val="90000"/>
              </a:lnSpc>
              <a:buFont typeface="Wingdings" pitchFamily="2" charset="2"/>
              <a:buNone/>
            </a:pPr>
            <a:r>
              <a:rPr lang="en-AU" sz="2400" dirty="0"/>
              <a:t>4.  People for whom condition brings secondary gains (conscious or unconscious pay-offs)</a:t>
            </a:r>
          </a:p>
          <a:p>
            <a:pPr>
              <a:lnSpc>
                <a:spcPct val="90000"/>
              </a:lnSpc>
              <a:buFont typeface="Wingdings" pitchFamily="2" charset="2"/>
              <a:buNone/>
            </a:pPr>
            <a:r>
              <a:rPr lang="en-AU" sz="2400" dirty="0"/>
              <a:t>5.  People in psychotic states. (Can uncover too much     material and therapist can be drawn in to any delusional  beliefs)</a:t>
            </a:r>
          </a:p>
          <a:p>
            <a:pPr>
              <a:lnSpc>
                <a:spcPct val="90000"/>
              </a:lnSpc>
              <a:buFont typeface="Wingdings" pitchFamily="2" charset="2"/>
              <a:buNone/>
            </a:pPr>
            <a:r>
              <a:rPr lang="en-AU" sz="2400" dirty="0"/>
              <a:t>6.  People in </a:t>
            </a:r>
            <a:r>
              <a:rPr lang="en-AU" sz="2400" dirty="0" err="1"/>
              <a:t>hypermanic</a:t>
            </a:r>
            <a:r>
              <a:rPr lang="en-AU" sz="2400" dirty="0"/>
              <a:t> states</a:t>
            </a:r>
            <a:endParaRPr lang="en-US" sz="2400" dirty="0"/>
          </a:p>
        </p:txBody>
      </p:sp>
    </p:spTree>
    <p:extLst>
      <p:ext uri="{BB962C8B-B14F-4D97-AF65-F5344CB8AC3E}">
        <p14:creationId xmlns:p14="http://schemas.microsoft.com/office/powerpoint/2010/main" val="3396779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Cultural APPLICATION (YEH AT AL 2014)</a:t>
            </a:r>
          </a:p>
        </p:txBody>
      </p:sp>
      <p:sp>
        <p:nvSpPr>
          <p:cNvPr id="3" name="Content Placeholder 2"/>
          <p:cNvSpPr>
            <a:spLocks noGrp="1"/>
          </p:cNvSpPr>
          <p:nvPr>
            <p:ph idx="1"/>
          </p:nvPr>
        </p:nvSpPr>
        <p:spPr>
          <a:xfrm>
            <a:off x="685799" y="2057400"/>
            <a:ext cx="10956701" cy="4317641"/>
          </a:xfrm>
        </p:spPr>
        <p:txBody>
          <a:bodyPr>
            <a:normAutofit lnSpcReduction="10000"/>
          </a:bodyPr>
          <a:lstStyle/>
          <a:p>
            <a:r>
              <a:rPr lang="en-US" dirty="0"/>
              <a:t>There are studies that support responsiveness to hypnosis across cultural groups. A large body of research has examined the extent to which hypnotic suggestibility potentially differs across cultural samples. </a:t>
            </a:r>
          </a:p>
          <a:p>
            <a:endParaRPr lang="en-US" dirty="0"/>
          </a:p>
          <a:p>
            <a:r>
              <a:rPr lang="en-US" dirty="0"/>
              <a:t>The comparable distribution of hypnotic suggestibility in multiple cultures, ethnic and racial groups supports the idea that hypnotic responses are likely similar across these groups. </a:t>
            </a:r>
          </a:p>
          <a:p>
            <a:endParaRPr lang="en-US" dirty="0"/>
          </a:p>
          <a:p>
            <a:r>
              <a:rPr lang="en-US" dirty="0"/>
              <a:t>Further, randomized controlled trials of hypnosis that were conducted in ethnically and racially diverse samples have demonstrated that treatment efficacy does not differ as a function of ethnic or racial group identification (Montgomery &amp; </a:t>
            </a:r>
            <a:r>
              <a:rPr lang="en-US" dirty="0" err="1"/>
              <a:t>Bovbjerg</a:t>
            </a:r>
            <a:r>
              <a:rPr lang="en-US" dirty="0"/>
              <a:t>, 2004; Montgomery et al., 2007; Montgomery et al., 2014).</a:t>
            </a:r>
          </a:p>
          <a:p>
            <a:endParaRPr lang="en-US" dirty="0"/>
          </a:p>
          <a:p>
            <a:endParaRPr lang="en-US" dirty="0"/>
          </a:p>
        </p:txBody>
      </p:sp>
    </p:spTree>
    <p:extLst>
      <p:ext uri="{BB962C8B-B14F-4D97-AF65-F5344CB8AC3E}">
        <p14:creationId xmlns:p14="http://schemas.microsoft.com/office/powerpoint/2010/main" val="2837643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During Hypnosis?</a:t>
            </a:r>
          </a:p>
        </p:txBody>
      </p:sp>
      <p:sp>
        <p:nvSpPr>
          <p:cNvPr id="3" name="Content Placeholder 2"/>
          <p:cNvSpPr>
            <a:spLocks noGrp="1"/>
          </p:cNvSpPr>
          <p:nvPr>
            <p:ph idx="1"/>
          </p:nvPr>
        </p:nvSpPr>
        <p:spPr>
          <a:xfrm>
            <a:off x="850006" y="2237173"/>
            <a:ext cx="10656194" cy="4172505"/>
          </a:xfrm>
        </p:spPr>
        <p:txBody>
          <a:bodyPr>
            <a:normAutofit lnSpcReduction="10000"/>
          </a:bodyPr>
          <a:lstStyle/>
          <a:p>
            <a:pPr>
              <a:spcBef>
                <a:spcPct val="50000"/>
              </a:spcBef>
            </a:pPr>
            <a:r>
              <a:rPr lang="en-US" dirty="0"/>
              <a:t>A typical hypnosis session begins with an induction procedure in which the person is asked to focus his or her eyes on a fixation point, relax, and concentrate on the voice of the hypnotist. </a:t>
            </a:r>
          </a:p>
          <a:p>
            <a:pPr>
              <a:spcBef>
                <a:spcPct val="50000"/>
              </a:spcBef>
            </a:pPr>
            <a:r>
              <a:rPr lang="en-US" dirty="0"/>
              <a:t>Although suggestions for relaxation are generally part of the hypnotic induction procedure, people can respond positively to hypnotic suggestions while engaged in vigorous physical activity. </a:t>
            </a:r>
          </a:p>
          <a:p>
            <a:pPr>
              <a:spcBef>
                <a:spcPct val="50000"/>
              </a:spcBef>
            </a:pPr>
            <a:r>
              <a:rPr lang="en-US" dirty="0"/>
              <a:t>The hypnotist then gives suggestions for further relaxation, or a deepening,  with focused attention, and often eye closure. </a:t>
            </a:r>
          </a:p>
          <a:p>
            <a:pPr>
              <a:spcBef>
                <a:spcPct val="50000"/>
              </a:spcBef>
            </a:pPr>
            <a:r>
              <a:rPr lang="en-US" dirty="0"/>
              <a:t>After the person’s eyes are closed, further suggestions for various imaginative experiences are given. </a:t>
            </a:r>
          </a:p>
          <a:p>
            <a:pPr>
              <a:spcBef>
                <a:spcPct val="50000"/>
              </a:spcBef>
            </a:pPr>
            <a:r>
              <a:rPr lang="en-US" dirty="0"/>
              <a:t>Posthypnotic suggestions may also be given for responses to occur after hypnosis has been terminated.  </a:t>
            </a:r>
          </a:p>
          <a:p>
            <a:pPr>
              <a:spcBef>
                <a:spcPct val="50000"/>
              </a:spcBef>
            </a:pPr>
            <a:endParaRPr lang="en-US" dirty="0"/>
          </a:p>
          <a:p>
            <a:pPr>
              <a:spcBef>
                <a:spcPct val="50000"/>
              </a:spcBef>
            </a:pPr>
            <a:endParaRPr lang="en-US" dirty="0"/>
          </a:p>
          <a:p>
            <a:pPr>
              <a:spcBef>
                <a:spcPct val="50000"/>
              </a:spcBef>
            </a:pPr>
            <a:endParaRPr lang="en-US" dirty="0"/>
          </a:p>
        </p:txBody>
      </p:sp>
    </p:spTree>
    <p:extLst>
      <p:ext uri="{BB962C8B-B14F-4D97-AF65-F5344CB8AC3E}">
        <p14:creationId xmlns:p14="http://schemas.microsoft.com/office/powerpoint/2010/main" val="514941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499616" y="965200"/>
            <a:ext cx="5693664" cy="1704848"/>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AGENDA</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6" y="2073499"/>
            <a:ext cx="5693664" cy="3819301"/>
          </a:xfrm>
        </p:spPr>
        <p:txBody>
          <a:bodyPr/>
          <a:lstStyle/>
          <a:p>
            <a:r>
              <a:rPr lang="en-US" dirty="0"/>
              <a:t>What is hypnosis/hypnotherapy?</a:t>
            </a:r>
          </a:p>
          <a:p>
            <a:r>
              <a:rPr lang="en-US" dirty="0"/>
              <a:t>Uses of hypnotherapy</a:t>
            </a:r>
          </a:p>
          <a:p>
            <a:r>
              <a:rPr lang="en-US" dirty="0"/>
              <a:t>Myths and Misconceptions</a:t>
            </a:r>
          </a:p>
          <a:p>
            <a:r>
              <a:rPr lang="en-US" dirty="0"/>
              <a:t>Evidence basis for hypnotherapy</a:t>
            </a:r>
          </a:p>
          <a:p>
            <a:r>
              <a:rPr lang="en-US" dirty="0"/>
              <a:t>Application in a rural setting</a:t>
            </a:r>
          </a:p>
          <a:p>
            <a:r>
              <a:rPr lang="en-US" dirty="0"/>
              <a:t>Q </a:t>
            </a:r>
            <a:r>
              <a:rPr lang="en-US"/>
              <a:t>&amp; A</a:t>
            </a:r>
            <a:endParaRPr lang="en-US" dirty="0"/>
          </a:p>
        </p:txBody>
      </p:sp>
    </p:spTree>
    <p:extLst>
      <p:ext uri="{BB962C8B-B14F-4D97-AF65-F5344CB8AC3E}">
        <p14:creationId xmlns:p14="http://schemas.microsoft.com/office/powerpoint/2010/main" val="3855531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1" y="617538"/>
            <a:ext cx="7267575" cy="1143000"/>
          </a:xfrm>
        </p:spPr>
        <p:txBody>
          <a:bodyPr/>
          <a:lstStyle/>
          <a:p>
            <a:r>
              <a:rPr lang="en-US" dirty="0"/>
              <a:t>Dangers?</a:t>
            </a:r>
          </a:p>
        </p:txBody>
      </p:sp>
      <p:sp>
        <p:nvSpPr>
          <p:cNvPr id="3" name="Content Placeholder 2"/>
          <p:cNvSpPr>
            <a:spLocks noGrp="1"/>
          </p:cNvSpPr>
          <p:nvPr>
            <p:ph idx="1"/>
          </p:nvPr>
        </p:nvSpPr>
        <p:spPr/>
        <p:txBody>
          <a:bodyPr/>
          <a:lstStyle/>
          <a:p>
            <a:r>
              <a:rPr lang="en-US" sz="2800" dirty="0"/>
              <a:t>Controversy exists among the experts, but most stress that hypnosis and hypnotic techniques are safe.  </a:t>
            </a:r>
          </a:p>
          <a:p>
            <a:endParaRPr lang="en-US" sz="2800" dirty="0"/>
          </a:p>
          <a:p>
            <a:r>
              <a:rPr lang="en-US" sz="2800" dirty="0"/>
              <a:t>Considering the number of lay hypnotists practicing on stage and in "hypnosis" clinics, it is amazing how seldom one hears of adverse consequences. </a:t>
            </a:r>
          </a:p>
        </p:txBody>
      </p:sp>
    </p:spTree>
    <p:extLst>
      <p:ext uri="{BB962C8B-B14F-4D97-AF65-F5344CB8AC3E}">
        <p14:creationId xmlns:p14="http://schemas.microsoft.com/office/powerpoint/2010/main" val="818152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1" y="617538"/>
            <a:ext cx="7267575" cy="1143000"/>
          </a:xfrm>
        </p:spPr>
        <p:txBody>
          <a:bodyPr/>
          <a:lstStyle/>
          <a:p>
            <a:r>
              <a:rPr lang="en-US" dirty="0"/>
              <a:t>Dangers?</a:t>
            </a:r>
          </a:p>
        </p:txBody>
      </p:sp>
      <p:sp>
        <p:nvSpPr>
          <p:cNvPr id="3" name="Content Placeholder 2"/>
          <p:cNvSpPr>
            <a:spLocks noGrp="1"/>
          </p:cNvSpPr>
          <p:nvPr>
            <p:ph idx="1"/>
          </p:nvPr>
        </p:nvSpPr>
        <p:spPr>
          <a:xfrm>
            <a:off x="1236372" y="1906073"/>
            <a:ext cx="9242716" cy="4226441"/>
          </a:xfrm>
        </p:spPr>
        <p:txBody>
          <a:bodyPr/>
          <a:lstStyle/>
          <a:p>
            <a:endParaRPr lang="en-US" sz="2800" dirty="0"/>
          </a:p>
          <a:p>
            <a:r>
              <a:rPr lang="en-US" sz="2800" dirty="0"/>
              <a:t>Additional dangers, to the clinician cited by </a:t>
            </a:r>
            <a:r>
              <a:rPr lang="en-US" sz="2800" dirty="0" err="1"/>
              <a:t>Crasilneck</a:t>
            </a:r>
            <a:r>
              <a:rPr lang="en-US" sz="2800" dirty="0"/>
              <a:t> and Hall include:</a:t>
            </a:r>
          </a:p>
          <a:p>
            <a:pPr lvl="1"/>
            <a:r>
              <a:rPr lang="en-US" sz="2400" dirty="0"/>
              <a:t>excessive grandiosity about the potential of hypnosis</a:t>
            </a:r>
          </a:p>
          <a:p>
            <a:pPr lvl="1"/>
            <a:r>
              <a:rPr lang="en-US" sz="2400" dirty="0"/>
              <a:t>narrowing one's practice to the use of hypnosis exclusively</a:t>
            </a:r>
          </a:p>
          <a:p>
            <a:pPr lvl="1"/>
            <a:r>
              <a:rPr lang="en-US" sz="2400" dirty="0"/>
              <a:t>psychopathological disturbances, e.g., an amateur hypnotist became obsessed with supposed telepathic experiences</a:t>
            </a:r>
          </a:p>
          <a:p>
            <a:pPr lvl="1"/>
            <a:r>
              <a:rPr lang="en-US" sz="2400" dirty="0"/>
              <a:t>having unrealistic expectations. </a:t>
            </a:r>
          </a:p>
        </p:txBody>
      </p:sp>
    </p:spTree>
    <p:extLst>
      <p:ext uri="{BB962C8B-B14F-4D97-AF65-F5344CB8AC3E}">
        <p14:creationId xmlns:p14="http://schemas.microsoft.com/office/powerpoint/2010/main" val="1763161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1" y="617538"/>
            <a:ext cx="7267575" cy="1143000"/>
          </a:xfrm>
        </p:spPr>
        <p:txBody>
          <a:bodyPr/>
          <a:lstStyle/>
          <a:p>
            <a:r>
              <a:rPr lang="en-US" dirty="0"/>
              <a:t>Dangers?</a:t>
            </a:r>
          </a:p>
        </p:txBody>
      </p:sp>
      <p:sp>
        <p:nvSpPr>
          <p:cNvPr id="3" name="Content Placeholder 2"/>
          <p:cNvSpPr>
            <a:spLocks noGrp="1"/>
          </p:cNvSpPr>
          <p:nvPr>
            <p:ph idx="1"/>
          </p:nvPr>
        </p:nvSpPr>
        <p:spPr>
          <a:xfrm>
            <a:off x="843379" y="1828801"/>
            <a:ext cx="9635709" cy="4303713"/>
          </a:xfrm>
        </p:spPr>
        <p:txBody>
          <a:bodyPr>
            <a:normAutofit lnSpcReduction="10000"/>
          </a:bodyPr>
          <a:lstStyle/>
          <a:p>
            <a:r>
              <a:rPr lang="en-US" sz="2400" dirty="0"/>
              <a:t>These dangers are similar to the dangers faced by other clinicians, particularly psychotherapists.  </a:t>
            </a:r>
          </a:p>
          <a:p>
            <a:endParaRPr lang="en-US" sz="2400" dirty="0"/>
          </a:p>
          <a:p>
            <a:r>
              <a:rPr lang="en-US" sz="2400" dirty="0"/>
              <a:t>They accompany any psychotherapeutic relationship and are most often understood as transference-</a:t>
            </a:r>
            <a:r>
              <a:rPr lang="en-US" sz="2400" dirty="0" err="1"/>
              <a:t>countertransference</a:t>
            </a:r>
            <a:r>
              <a:rPr lang="en-US" sz="2400" dirty="0"/>
              <a:t> reactions.</a:t>
            </a:r>
          </a:p>
          <a:p>
            <a:endParaRPr lang="en-US" sz="2400" dirty="0"/>
          </a:p>
          <a:p>
            <a:r>
              <a:rPr lang="en-US" sz="2400" dirty="0"/>
              <a:t>In summary, caregivers are not to use hypnosis and/or hypnotic techniques indiscriminately with all patients but can be a valuable tool used within a therapeutic relationship and with a clear understanding of the patient's problem and coping capacities.  </a:t>
            </a:r>
          </a:p>
          <a:p>
            <a:endParaRPr lang="en-US" sz="2400" dirty="0"/>
          </a:p>
        </p:txBody>
      </p:sp>
    </p:spTree>
    <p:extLst>
      <p:ext uri="{BB962C8B-B14F-4D97-AF65-F5344CB8AC3E}">
        <p14:creationId xmlns:p14="http://schemas.microsoft.com/office/powerpoint/2010/main" val="3509148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79504-D61E-48E5-A70A-92F08A670FB5}"/>
              </a:ext>
            </a:extLst>
          </p:cNvPr>
          <p:cNvSpPr>
            <a:spLocks noGrp="1"/>
          </p:cNvSpPr>
          <p:nvPr>
            <p:ph type="title"/>
          </p:nvPr>
        </p:nvSpPr>
        <p:spPr/>
        <p:txBody>
          <a:bodyPr/>
          <a:lstStyle/>
          <a:p>
            <a:pPr algn="ctr"/>
            <a:r>
              <a:rPr lang="en-US" dirty="0"/>
              <a:t>Is it evidence-based?</a:t>
            </a:r>
          </a:p>
        </p:txBody>
      </p:sp>
      <p:sp>
        <p:nvSpPr>
          <p:cNvPr id="3" name="Content Placeholder 2">
            <a:extLst>
              <a:ext uri="{FF2B5EF4-FFF2-40B4-BE49-F238E27FC236}">
                <a16:creationId xmlns:a16="http://schemas.microsoft.com/office/drawing/2014/main" id="{94A56C84-5219-4E45-9618-81060C28F61C}"/>
              </a:ext>
            </a:extLst>
          </p:cNvPr>
          <p:cNvSpPr>
            <a:spLocks noGrp="1"/>
          </p:cNvSpPr>
          <p:nvPr>
            <p:ph idx="1"/>
          </p:nvPr>
        </p:nvSpPr>
        <p:spPr>
          <a:xfrm>
            <a:off x="217714" y="1907177"/>
            <a:ext cx="11783786" cy="4817473"/>
          </a:xfrm>
        </p:spPr>
        <p:txBody>
          <a:bodyPr>
            <a:normAutofit/>
          </a:bodyPr>
          <a:lstStyle/>
          <a:p>
            <a:r>
              <a:rPr lang="en-US" sz="2000" dirty="0"/>
              <a:t>Modern research has continued to demonstrate therapeutic effects of hypnosis. Hypnosis is considered an evidence-based intervention for chronic pain associated with cancer (NIH technology assessment, 1996) and numerous meta-analyses have found that hypnosis can reduce a wide variety of medical symptoms and side effects. For example, hypnosis can: </a:t>
            </a:r>
          </a:p>
          <a:p>
            <a:pPr lvl="1"/>
            <a:endParaRPr lang="en-US" dirty="0"/>
          </a:p>
          <a:p>
            <a:pPr lvl="1"/>
            <a:r>
              <a:rPr lang="en-US" dirty="0"/>
              <a:t> reduce pain, distress, and other side effects arising from medical or surgical procedures</a:t>
            </a:r>
          </a:p>
          <a:p>
            <a:pPr lvl="1"/>
            <a:endParaRPr lang="en-US" dirty="0"/>
          </a:p>
          <a:p>
            <a:pPr lvl="1"/>
            <a:r>
              <a:rPr lang="en-US" dirty="0"/>
              <a:t>help control cancer treatment-related side effects such as nausea, vomiting, and fatigue</a:t>
            </a:r>
          </a:p>
          <a:p>
            <a:pPr marL="457200" lvl="1" indent="0">
              <a:buNone/>
            </a:pPr>
            <a:endParaRPr lang="en-US" dirty="0"/>
          </a:p>
          <a:p>
            <a:pPr lvl="1"/>
            <a:r>
              <a:rPr lang="en-US" dirty="0"/>
              <a:t>help manage the symptoms of irritable bowel syndrome (IBS)</a:t>
            </a:r>
          </a:p>
          <a:p>
            <a:pPr marL="457200" lvl="1" indent="0">
              <a:buNone/>
            </a:pPr>
            <a:endParaRPr lang="en-US" dirty="0"/>
          </a:p>
          <a:p>
            <a:pPr marL="457200" lvl="1" indent="0">
              <a:buNone/>
            </a:pPr>
            <a:r>
              <a:rPr lang="en-US" dirty="0"/>
              <a:t>(Yeh, 2014).</a:t>
            </a:r>
          </a:p>
        </p:txBody>
      </p:sp>
    </p:spTree>
    <p:extLst>
      <p:ext uri="{BB962C8B-B14F-4D97-AF65-F5344CB8AC3E}">
        <p14:creationId xmlns:p14="http://schemas.microsoft.com/office/powerpoint/2010/main" val="4236057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A530-0D4C-FADF-7074-2D17DB642FBA}"/>
              </a:ext>
            </a:extLst>
          </p:cNvPr>
          <p:cNvSpPr>
            <a:spLocks noGrp="1"/>
          </p:cNvSpPr>
          <p:nvPr>
            <p:ph type="title"/>
          </p:nvPr>
        </p:nvSpPr>
        <p:spPr>
          <a:xfrm>
            <a:off x="1846217" y="596460"/>
            <a:ext cx="10226040" cy="1293028"/>
          </a:xfrm>
        </p:spPr>
        <p:txBody>
          <a:bodyPr/>
          <a:lstStyle/>
          <a:p>
            <a:r>
              <a:rPr lang="en-US" dirty="0"/>
              <a:t>Evidenced Based (</a:t>
            </a:r>
            <a:r>
              <a:rPr lang="en-US" dirty="0" err="1"/>
              <a:t>Roberston</a:t>
            </a:r>
            <a:r>
              <a:rPr lang="en-US" dirty="0"/>
              <a:t>, 2009)</a:t>
            </a:r>
          </a:p>
        </p:txBody>
      </p:sp>
      <p:sp>
        <p:nvSpPr>
          <p:cNvPr id="3" name="Content Placeholder 2">
            <a:extLst>
              <a:ext uri="{FF2B5EF4-FFF2-40B4-BE49-F238E27FC236}">
                <a16:creationId xmlns:a16="http://schemas.microsoft.com/office/drawing/2014/main" id="{CBEFF30B-63A8-5091-1362-6A044890AD0B}"/>
              </a:ext>
            </a:extLst>
          </p:cNvPr>
          <p:cNvSpPr>
            <a:spLocks noGrp="1"/>
          </p:cNvSpPr>
          <p:nvPr>
            <p:ph idx="1"/>
          </p:nvPr>
        </p:nvSpPr>
        <p:spPr/>
        <p:txBody>
          <a:bodyPr/>
          <a:lstStyle/>
          <a:p>
            <a:endParaRPr lang="en-US" dirty="0"/>
          </a:p>
        </p:txBody>
      </p:sp>
      <p:graphicFrame>
        <p:nvGraphicFramePr>
          <p:cNvPr id="4" name="Object 3">
            <a:extLst>
              <a:ext uri="{FF2B5EF4-FFF2-40B4-BE49-F238E27FC236}">
                <a16:creationId xmlns:a16="http://schemas.microsoft.com/office/drawing/2014/main" id="{E48C5413-86AB-5483-CB78-E382B6FE81D4}"/>
              </a:ext>
            </a:extLst>
          </p:cNvPr>
          <p:cNvGraphicFramePr>
            <a:graphicFrameLocks noChangeAspect="1"/>
          </p:cNvGraphicFramePr>
          <p:nvPr>
            <p:extLst>
              <p:ext uri="{D42A27DB-BD31-4B8C-83A1-F6EECF244321}">
                <p14:modId xmlns:p14="http://schemas.microsoft.com/office/powerpoint/2010/main" val="3001737751"/>
              </p:ext>
            </p:extLst>
          </p:nvPr>
        </p:nvGraphicFramePr>
        <p:xfrm>
          <a:off x="2845231" y="1680210"/>
          <a:ext cx="8228012" cy="5448300"/>
        </p:xfrm>
        <a:graphic>
          <a:graphicData uri="http://schemas.openxmlformats.org/presentationml/2006/ole">
            <mc:AlternateContent xmlns:mc="http://schemas.openxmlformats.org/markup-compatibility/2006">
              <mc:Choice xmlns:v="urn:schemas-microsoft-com:vml" Requires="v">
                <p:oleObj name="Document" r:id="rId2" imgW="8227575" imgH="5448823" progId="Word.Document.12">
                  <p:embed/>
                </p:oleObj>
              </mc:Choice>
              <mc:Fallback>
                <p:oleObj name="Document" r:id="rId2" imgW="8227575" imgH="5448823" progId="Word.Document.12">
                  <p:embed/>
                  <p:pic>
                    <p:nvPicPr>
                      <p:cNvPr id="4" name="Object 3">
                        <a:extLst>
                          <a:ext uri="{FF2B5EF4-FFF2-40B4-BE49-F238E27FC236}">
                            <a16:creationId xmlns:a16="http://schemas.microsoft.com/office/drawing/2014/main" id="{E48C5413-86AB-5483-CB78-E382B6FE81D4}"/>
                          </a:ext>
                        </a:extLst>
                      </p:cNvPr>
                      <p:cNvPicPr/>
                      <p:nvPr/>
                    </p:nvPicPr>
                    <p:blipFill>
                      <a:blip r:embed="rId3"/>
                      <a:stretch>
                        <a:fillRect/>
                      </a:stretch>
                    </p:blipFill>
                    <p:spPr>
                      <a:xfrm>
                        <a:off x="2845231" y="1680210"/>
                        <a:ext cx="8228012" cy="5448300"/>
                      </a:xfrm>
                      <a:prstGeom prst="rect">
                        <a:avLst/>
                      </a:prstGeom>
                    </p:spPr>
                  </p:pic>
                </p:oleObj>
              </mc:Fallback>
            </mc:AlternateContent>
          </a:graphicData>
        </a:graphic>
      </p:graphicFrame>
    </p:spTree>
    <p:extLst>
      <p:ext uri="{BB962C8B-B14F-4D97-AF65-F5344CB8AC3E}">
        <p14:creationId xmlns:p14="http://schemas.microsoft.com/office/powerpoint/2010/main" val="3423024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79504-D61E-48E5-A70A-92F08A670FB5}"/>
              </a:ext>
            </a:extLst>
          </p:cNvPr>
          <p:cNvSpPr>
            <a:spLocks noGrp="1"/>
          </p:cNvSpPr>
          <p:nvPr>
            <p:ph type="title"/>
          </p:nvPr>
        </p:nvSpPr>
        <p:spPr>
          <a:xfrm>
            <a:off x="4606834" y="87087"/>
            <a:ext cx="6899366" cy="1410788"/>
          </a:xfrm>
        </p:spPr>
        <p:txBody>
          <a:bodyPr/>
          <a:lstStyle/>
          <a:p>
            <a:pPr algn="ctr"/>
            <a:r>
              <a:rPr lang="en-US" dirty="0"/>
              <a:t>Is it evidence-based?</a:t>
            </a:r>
          </a:p>
        </p:txBody>
      </p:sp>
      <p:sp>
        <p:nvSpPr>
          <p:cNvPr id="3" name="Content Placeholder 2">
            <a:extLst>
              <a:ext uri="{FF2B5EF4-FFF2-40B4-BE49-F238E27FC236}">
                <a16:creationId xmlns:a16="http://schemas.microsoft.com/office/drawing/2014/main" id="{94A56C84-5219-4E45-9618-81060C28F61C}"/>
              </a:ext>
            </a:extLst>
          </p:cNvPr>
          <p:cNvSpPr>
            <a:spLocks noGrp="1"/>
          </p:cNvSpPr>
          <p:nvPr>
            <p:ph idx="1"/>
          </p:nvPr>
        </p:nvSpPr>
        <p:spPr>
          <a:xfrm>
            <a:off x="1615735" y="5921406"/>
            <a:ext cx="10463053" cy="849508"/>
          </a:xfrm>
        </p:spPr>
        <p:txBody>
          <a:bodyPr>
            <a:normAutofit/>
          </a:bodyPr>
          <a:lstStyle/>
          <a:p>
            <a:pPr marL="0" indent="0">
              <a:buNone/>
            </a:pPr>
            <a:endParaRPr lang="en-US" sz="1600" dirty="0"/>
          </a:p>
          <a:p>
            <a:pPr marL="0" indent="0">
              <a:buNone/>
            </a:pPr>
            <a:r>
              <a:rPr lang="en-US" sz="1600" dirty="0"/>
              <a:t>								                     Robertson (2009)</a:t>
            </a:r>
          </a:p>
        </p:txBody>
      </p:sp>
      <p:graphicFrame>
        <p:nvGraphicFramePr>
          <p:cNvPr id="4" name="Table 3">
            <a:extLst>
              <a:ext uri="{FF2B5EF4-FFF2-40B4-BE49-F238E27FC236}">
                <a16:creationId xmlns:a16="http://schemas.microsoft.com/office/drawing/2014/main" id="{C31DBAEF-CFB2-40E8-8641-87219B50DD32}"/>
              </a:ext>
            </a:extLst>
          </p:cNvPr>
          <p:cNvGraphicFramePr>
            <a:graphicFrameLocks noGrp="1"/>
          </p:cNvGraphicFramePr>
          <p:nvPr>
            <p:extLst>
              <p:ext uri="{D42A27DB-BD31-4B8C-83A1-F6EECF244321}">
                <p14:modId xmlns:p14="http://schemas.microsoft.com/office/powerpoint/2010/main" val="3469230429"/>
              </p:ext>
            </p:extLst>
          </p:nvPr>
        </p:nvGraphicFramePr>
        <p:xfrm>
          <a:off x="0" y="1088571"/>
          <a:ext cx="12191999" cy="5108037"/>
        </p:xfrm>
        <a:graphic>
          <a:graphicData uri="http://schemas.openxmlformats.org/drawingml/2006/table">
            <a:tbl>
              <a:tblPr firstRow="1" firstCol="1" lastRow="1" lastCol="1" bandRow="1" bandCol="1">
                <a:tableStyleId>{5C22544A-7EE6-4342-B048-85BDC9FD1C3A}</a:tableStyleId>
              </a:tblPr>
              <a:tblGrid>
                <a:gridCol w="3401428">
                  <a:extLst>
                    <a:ext uri="{9D8B030D-6E8A-4147-A177-3AD203B41FA5}">
                      <a16:colId xmlns:a16="http://schemas.microsoft.com/office/drawing/2014/main" val="2821748186"/>
                    </a:ext>
                  </a:extLst>
                </a:gridCol>
                <a:gridCol w="5744269">
                  <a:extLst>
                    <a:ext uri="{9D8B030D-6E8A-4147-A177-3AD203B41FA5}">
                      <a16:colId xmlns:a16="http://schemas.microsoft.com/office/drawing/2014/main" val="3656830040"/>
                    </a:ext>
                  </a:extLst>
                </a:gridCol>
                <a:gridCol w="3046302">
                  <a:extLst>
                    <a:ext uri="{9D8B030D-6E8A-4147-A177-3AD203B41FA5}">
                      <a16:colId xmlns:a16="http://schemas.microsoft.com/office/drawing/2014/main" val="1088548608"/>
                    </a:ext>
                  </a:extLst>
                </a:gridCol>
              </a:tblGrid>
              <a:tr h="177665">
                <a:tc gridSpan="3">
                  <a:txBody>
                    <a:bodyPr/>
                    <a:lstStyle/>
                    <a:p>
                      <a:pPr marL="66675" marR="0">
                        <a:spcBef>
                          <a:spcPts val="190"/>
                        </a:spcBef>
                        <a:spcAft>
                          <a:spcPts val="0"/>
                        </a:spcAft>
                      </a:pPr>
                      <a:r>
                        <a:rPr lang="en-US" sz="900" dirty="0">
                          <a:effectLst/>
                        </a:rPr>
                        <a:t>“Possible” empirically-supported treatments</a:t>
                      </a:r>
                      <a:endParaRPr lang="en-US" sz="9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328619"/>
                  </a:ext>
                </a:extLst>
              </a:tr>
              <a:tr h="177665">
                <a:tc>
                  <a:txBody>
                    <a:bodyPr/>
                    <a:lstStyle/>
                    <a:p>
                      <a:pPr marL="66675" marR="0">
                        <a:spcBef>
                          <a:spcPts val="190"/>
                        </a:spcBef>
                        <a:spcAft>
                          <a:spcPts val="0"/>
                        </a:spcAft>
                        <a:tabLst>
                          <a:tab pos="295275" algn="l"/>
                        </a:tabLst>
                      </a:pPr>
                      <a:r>
                        <a:rPr lang="en-US" sz="900">
                          <a:effectLst/>
                        </a:rPr>
                        <a:t>8.	Acute pain</a:t>
                      </a:r>
                      <a:r>
                        <a:rPr lang="en-US" sz="900" spc="-85">
                          <a:effectLst/>
                        </a:rPr>
                        <a:t> </a:t>
                      </a:r>
                      <a:r>
                        <a:rPr lang="en-US" sz="900">
                          <a:effectLst/>
                        </a:rPr>
                        <a:t>(adult)</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0" marR="0">
                        <a:spcBef>
                          <a:spcPts val="0"/>
                        </a:spcBef>
                        <a:spcAft>
                          <a:spcPts val="0"/>
                        </a:spcAft>
                      </a:pPr>
                      <a:r>
                        <a:rPr lang="en-US" sz="900">
                          <a:effectLst/>
                        </a:rPr>
                        <a:t> </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6675" marR="0">
                        <a:spcBef>
                          <a:spcPts val="190"/>
                        </a:spcBef>
                        <a:spcAft>
                          <a:spcPts val="0"/>
                        </a:spcAft>
                      </a:pPr>
                      <a:r>
                        <a:rPr lang="en-US" sz="900">
                          <a:effectLst/>
                        </a:rPr>
                        <a:t>Patterson &amp; Jensen, 2003</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4197146262"/>
                  </a:ext>
                </a:extLst>
              </a:tr>
              <a:tr h="262875">
                <a:tc>
                  <a:txBody>
                    <a:bodyPr/>
                    <a:lstStyle/>
                    <a:p>
                      <a:pPr marL="66675" marR="0">
                        <a:spcBef>
                          <a:spcPts val="165"/>
                        </a:spcBef>
                        <a:spcAft>
                          <a:spcPts val="0"/>
                        </a:spcAft>
                        <a:tabLst>
                          <a:tab pos="295275" algn="l"/>
                        </a:tabLst>
                      </a:pPr>
                      <a:r>
                        <a:rPr lang="en-US" sz="900">
                          <a:effectLst/>
                        </a:rPr>
                        <a:t>9.	Acute pain</a:t>
                      </a:r>
                      <a:r>
                        <a:rPr lang="en-US" sz="900" spc="-80">
                          <a:effectLst/>
                        </a:rPr>
                        <a:t> </a:t>
                      </a:r>
                      <a:r>
                        <a:rPr lang="en-US" sz="900">
                          <a:effectLst/>
                        </a:rPr>
                        <a:t>(children)</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3500" marR="0">
                        <a:spcBef>
                          <a:spcPts val="165"/>
                        </a:spcBef>
                        <a:spcAft>
                          <a:spcPts val="0"/>
                        </a:spcAft>
                      </a:pPr>
                      <a:r>
                        <a:rPr lang="en-US" sz="900">
                          <a:effectLst/>
                        </a:rPr>
                        <a:t>Hypnosis &gt; distraction for bone marrow aspiration</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6675" marR="0">
                        <a:spcBef>
                          <a:spcPts val="165"/>
                        </a:spcBef>
                        <a:spcAft>
                          <a:spcPts val="0"/>
                        </a:spcAft>
                      </a:pPr>
                      <a:r>
                        <a:rPr lang="en-US" sz="900">
                          <a:effectLst/>
                        </a:rPr>
                        <a:t>Zeltzer &amp; LaBaron, 1982</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2346505331"/>
                  </a:ext>
                </a:extLst>
              </a:tr>
              <a:tr h="262875">
                <a:tc>
                  <a:txBody>
                    <a:bodyPr/>
                    <a:lstStyle/>
                    <a:p>
                      <a:pPr marL="66675" marR="0">
                        <a:spcBef>
                          <a:spcPts val="170"/>
                        </a:spcBef>
                        <a:spcAft>
                          <a:spcPts val="0"/>
                        </a:spcAft>
                      </a:pPr>
                      <a:r>
                        <a:rPr lang="en-US" sz="900">
                          <a:effectLst/>
                        </a:rPr>
                        <a:t>10.  Anorexia</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3500" marR="0">
                        <a:spcBef>
                          <a:spcPts val="170"/>
                        </a:spcBef>
                        <a:spcAft>
                          <a:spcPts val="0"/>
                        </a:spcAft>
                      </a:pPr>
                      <a:r>
                        <a:rPr lang="en-US" sz="900">
                          <a:effectLst/>
                        </a:rPr>
                        <a:t>Staged treatment with hypnosis &gt; same without hypnosis</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6675" marR="0">
                        <a:spcBef>
                          <a:spcPts val="170"/>
                        </a:spcBef>
                        <a:spcAft>
                          <a:spcPts val="0"/>
                        </a:spcAft>
                      </a:pPr>
                      <a:r>
                        <a:rPr lang="en-US" sz="900">
                          <a:effectLst/>
                        </a:rPr>
                        <a:t>Baker &amp; Nash, 1987</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4252931308"/>
                  </a:ext>
                </a:extLst>
              </a:tr>
              <a:tr h="392606">
                <a:tc>
                  <a:txBody>
                    <a:bodyPr/>
                    <a:lstStyle/>
                    <a:p>
                      <a:pPr marL="66675" marR="0">
                        <a:lnSpc>
                          <a:spcPts val="1215"/>
                        </a:lnSpc>
                        <a:spcBef>
                          <a:spcPts val="0"/>
                        </a:spcBef>
                        <a:spcAft>
                          <a:spcPts val="0"/>
                        </a:spcAft>
                      </a:pPr>
                      <a:r>
                        <a:rPr lang="en-US" sz="900">
                          <a:effectLst/>
                        </a:rPr>
                        <a:t>11.  Anxiety about public</a:t>
                      </a:r>
                    </a:p>
                    <a:p>
                      <a:pPr marL="295275" marR="0">
                        <a:lnSpc>
                          <a:spcPts val="1195"/>
                        </a:lnSpc>
                        <a:spcBef>
                          <a:spcPts val="10"/>
                        </a:spcBef>
                        <a:spcAft>
                          <a:spcPts val="0"/>
                        </a:spcAft>
                      </a:pPr>
                      <a:r>
                        <a:rPr lang="en-US" sz="900">
                          <a:effectLst/>
                        </a:rPr>
                        <a:t>speaking</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3500" marR="0">
                        <a:spcBef>
                          <a:spcPts val="575"/>
                        </a:spcBef>
                        <a:spcAft>
                          <a:spcPts val="0"/>
                        </a:spcAft>
                      </a:pPr>
                      <a:r>
                        <a:rPr lang="en-US" sz="900">
                          <a:effectLst/>
                        </a:rPr>
                        <a:t>Hypnosis &gt; CBT</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6675" marR="0">
                        <a:spcBef>
                          <a:spcPts val="575"/>
                        </a:spcBef>
                        <a:spcAft>
                          <a:spcPts val="0"/>
                        </a:spcAft>
                      </a:pPr>
                      <a:r>
                        <a:rPr lang="en-US" sz="900">
                          <a:effectLst/>
                        </a:rPr>
                        <a:t>Schoenberger et al., 1997</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3106766155"/>
                  </a:ext>
                </a:extLst>
              </a:tr>
              <a:tr h="425771">
                <a:tc>
                  <a:txBody>
                    <a:bodyPr/>
                    <a:lstStyle/>
                    <a:p>
                      <a:pPr marL="66675" marR="0">
                        <a:lnSpc>
                          <a:spcPts val="1215"/>
                        </a:lnSpc>
                        <a:spcBef>
                          <a:spcPts val="0"/>
                        </a:spcBef>
                        <a:spcAft>
                          <a:spcPts val="0"/>
                        </a:spcAft>
                      </a:pPr>
                      <a:r>
                        <a:rPr lang="en-US" sz="900">
                          <a:effectLst/>
                        </a:rPr>
                        <a:t>12.  Anxiety about taking a</a:t>
                      </a:r>
                    </a:p>
                    <a:p>
                      <a:pPr marL="295275" marR="0">
                        <a:lnSpc>
                          <a:spcPts val="1220"/>
                        </a:lnSpc>
                        <a:spcBef>
                          <a:spcPts val="10"/>
                        </a:spcBef>
                        <a:spcAft>
                          <a:spcPts val="0"/>
                        </a:spcAft>
                      </a:pPr>
                      <a:r>
                        <a:rPr lang="en-US" sz="900">
                          <a:effectLst/>
                        </a:rPr>
                        <a:t>test</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3500" marR="0">
                        <a:spcBef>
                          <a:spcPts val="600"/>
                        </a:spcBef>
                        <a:spcAft>
                          <a:spcPts val="0"/>
                        </a:spcAft>
                      </a:pPr>
                      <a:r>
                        <a:rPr lang="en-US" sz="900">
                          <a:effectLst/>
                        </a:rPr>
                        <a:t>Self-hypnosis&gt;discussion control</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6675" marR="0">
                        <a:spcBef>
                          <a:spcPts val="600"/>
                        </a:spcBef>
                        <a:spcAft>
                          <a:spcPts val="0"/>
                        </a:spcAft>
                      </a:pPr>
                      <a:r>
                        <a:rPr lang="en-US" sz="900">
                          <a:effectLst/>
                        </a:rPr>
                        <a:t>Stanton, 1994</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3900985310"/>
                  </a:ext>
                </a:extLst>
              </a:tr>
              <a:tr h="177665">
                <a:tc>
                  <a:txBody>
                    <a:bodyPr/>
                    <a:lstStyle/>
                    <a:p>
                      <a:pPr marL="66675" marR="0">
                        <a:spcBef>
                          <a:spcPts val="165"/>
                        </a:spcBef>
                        <a:spcAft>
                          <a:spcPts val="0"/>
                        </a:spcAft>
                      </a:pPr>
                      <a:r>
                        <a:rPr lang="en-US" sz="900">
                          <a:effectLst/>
                        </a:rPr>
                        <a:t>13.  Asthma</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3500" marR="0">
                        <a:spcBef>
                          <a:spcPts val="165"/>
                        </a:spcBef>
                        <a:spcAft>
                          <a:spcPts val="0"/>
                        </a:spcAft>
                      </a:pPr>
                      <a:r>
                        <a:rPr lang="en-US" sz="900">
                          <a:effectLst/>
                        </a:rPr>
                        <a:t>Hypnosis&gt;attention control</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6675" marR="0">
                        <a:spcBef>
                          <a:spcPts val="165"/>
                        </a:spcBef>
                        <a:spcAft>
                          <a:spcPts val="0"/>
                        </a:spcAft>
                      </a:pPr>
                      <a:r>
                        <a:rPr lang="en-US" sz="900">
                          <a:effectLst/>
                        </a:rPr>
                        <a:t>Ewer &amp; Stewart, 1986</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407073645"/>
                  </a:ext>
                </a:extLst>
              </a:tr>
              <a:tr h="262875">
                <a:tc>
                  <a:txBody>
                    <a:bodyPr/>
                    <a:lstStyle/>
                    <a:p>
                      <a:pPr marL="66675" marR="0">
                        <a:spcBef>
                          <a:spcPts val="170"/>
                        </a:spcBef>
                        <a:spcAft>
                          <a:spcPts val="0"/>
                        </a:spcAft>
                      </a:pPr>
                      <a:r>
                        <a:rPr lang="en-US" sz="900">
                          <a:effectLst/>
                        </a:rPr>
                        <a:t>14.  Bed wetting</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3500" marR="0">
                        <a:spcBef>
                          <a:spcPts val="170"/>
                        </a:spcBef>
                        <a:spcAft>
                          <a:spcPts val="0"/>
                        </a:spcAft>
                      </a:pPr>
                      <a:r>
                        <a:rPr lang="en-US" sz="900" dirty="0">
                          <a:effectLst/>
                        </a:rPr>
                        <a:t>Suggestion with or without hypnosis &gt; wait list control</a:t>
                      </a:r>
                      <a:endParaRPr lang="en-US" sz="9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6675" marR="0">
                        <a:spcBef>
                          <a:spcPts val="170"/>
                        </a:spcBef>
                        <a:spcAft>
                          <a:spcPts val="0"/>
                        </a:spcAft>
                      </a:pPr>
                      <a:r>
                        <a:rPr lang="en-US" sz="900">
                          <a:effectLst/>
                        </a:rPr>
                        <a:t>Edwards &amp; Van der Spuy, 1986</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1969065965"/>
                  </a:ext>
                </a:extLst>
              </a:tr>
              <a:tr h="177665">
                <a:tc>
                  <a:txBody>
                    <a:bodyPr/>
                    <a:lstStyle/>
                    <a:p>
                      <a:pPr marL="66675" marR="0">
                        <a:spcBef>
                          <a:spcPts val="190"/>
                        </a:spcBef>
                        <a:spcAft>
                          <a:spcPts val="0"/>
                        </a:spcAft>
                      </a:pPr>
                      <a:r>
                        <a:rPr lang="en-US" sz="900">
                          <a:effectLst/>
                        </a:rPr>
                        <a:t>15. Bulimia</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3500" marR="0">
                        <a:spcBef>
                          <a:spcPts val="190"/>
                        </a:spcBef>
                        <a:spcAft>
                          <a:spcPts val="0"/>
                        </a:spcAft>
                      </a:pPr>
                      <a:r>
                        <a:rPr lang="en-US" sz="900">
                          <a:effectLst/>
                        </a:rPr>
                        <a:t>Hypnosis = CBT &gt; wait list</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6675" marR="0">
                        <a:spcBef>
                          <a:spcPts val="190"/>
                        </a:spcBef>
                        <a:spcAft>
                          <a:spcPts val="0"/>
                        </a:spcAft>
                      </a:pPr>
                      <a:r>
                        <a:rPr lang="en-US" sz="900">
                          <a:effectLst/>
                        </a:rPr>
                        <a:t>Griffiths et al., 1996</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3623519193"/>
                  </a:ext>
                </a:extLst>
              </a:tr>
              <a:tr h="262875">
                <a:tc>
                  <a:txBody>
                    <a:bodyPr/>
                    <a:lstStyle/>
                    <a:p>
                      <a:pPr marL="66675" marR="0">
                        <a:spcBef>
                          <a:spcPts val="190"/>
                        </a:spcBef>
                        <a:spcAft>
                          <a:spcPts val="0"/>
                        </a:spcAft>
                      </a:pPr>
                      <a:r>
                        <a:rPr lang="en-US" sz="900">
                          <a:effectLst/>
                        </a:rPr>
                        <a:t>16.  Chemotherapy distress</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3500" marR="0">
                        <a:spcBef>
                          <a:spcPts val="190"/>
                        </a:spcBef>
                        <a:spcAft>
                          <a:spcPts val="0"/>
                        </a:spcAft>
                      </a:pPr>
                      <a:r>
                        <a:rPr lang="en-US" sz="900">
                          <a:effectLst/>
                        </a:rPr>
                        <a:t>Hypnosis&gt;conversation + antiemetic medication</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6675" marR="0">
                        <a:spcBef>
                          <a:spcPts val="190"/>
                        </a:spcBef>
                        <a:spcAft>
                          <a:spcPts val="0"/>
                        </a:spcAft>
                      </a:pPr>
                      <a:r>
                        <a:rPr lang="en-US" sz="900">
                          <a:effectLst/>
                        </a:rPr>
                        <a:t>Jacknow et al., 1994</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272664453"/>
                  </a:ext>
                </a:extLst>
              </a:tr>
              <a:tr h="177665">
                <a:tc>
                  <a:txBody>
                    <a:bodyPr/>
                    <a:lstStyle/>
                    <a:p>
                      <a:pPr marL="66675" marR="0">
                        <a:spcBef>
                          <a:spcPts val="165"/>
                        </a:spcBef>
                        <a:spcAft>
                          <a:spcPts val="0"/>
                        </a:spcAft>
                      </a:pPr>
                      <a:r>
                        <a:rPr lang="en-US" sz="900">
                          <a:effectLst/>
                        </a:rPr>
                        <a:t>17.  Cystic fibrosis</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3500" marR="0">
                        <a:spcBef>
                          <a:spcPts val="165"/>
                        </a:spcBef>
                        <a:spcAft>
                          <a:spcPts val="0"/>
                        </a:spcAft>
                      </a:pPr>
                      <a:r>
                        <a:rPr lang="en-US" sz="900">
                          <a:effectLst/>
                        </a:rPr>
                        <a:t>Self-hypnosis&gt;wait list control</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6675" marR="0">
                        <a:spcBef>
                          <a:spcPts val="165"/>
                        </a:spcBef>
                        <a:spcAft>
                          <a:spcPts val="0"/>
                        </a:spcAft>
                      </a:pPr>
                      <a:r>
                        <a:rPr lang="en-US" sz="900">
                          <a:effectLst/>
                        </a:rPr>
                        <a:t>Belsky &amp; Khanna, 1994</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3504471101"/>
                  </a:ext>
                </a:extLst>
              </a:tr>
              <a:tr h="176673">
                <a:tc>
                  <a:txBody>
                    <a:bodyPr/>
                    <a:lstStyle/>
                    <a:p>
                      <a:pPr marL="66675" marR="0">
                        <a:spcBef>
                          <a:spcPts val="165"/>
                        </a:spcBef>
                        <a:spcAft>
                          <a:spcPts val="0"/>
                        </a:spcAft>
                      </a:pPr>
                      <a:r>
                        <a:rPr lang="en-US" sz="900">
                          <a:effectLst/>
                        </a:rPr>
                        <a:t>18.  Depression</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3500" marR="0">
                        <a:spcBef>
                          <a:spcPts val="165"/>
                        </a:spcBef>
                        <a:spcAft>
                          <a:spcPts val="0"/>
                        </a:spcAft>
                      </a:pPr>
                      <a:r>
                        <a:rPr lang="en-US" sz="900">
                          <a:effectLst/>
                        </a:rPr>
                        <a:t>Hypnosis enhances CBT</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6675" marR="0">
                        <a:spcBef>
                          <a:spcPts val="165"/>
                        </a:spcBef>
                        <a:spcAft>
                          <a:spcPts val="0"/>
                        </a:spcAft>
                      </a:pPr>
                      <a:r>
                        <a:rPr lang="en-US" sz="900">
                          <a:effectLst/>
                        </a:rPr>
                        <a:t>Alladin &amp; Alibhai, 2007</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1374945340"/>
                  </a:ext>
                </a:extLst>
              </a:tr>
              <a:tr h="262875">
                <a:tc>
                  <a:txBody>
                    <a:bodyPr/>
                    <a:lstStyle/>
                    <a:p>
                      <a:pPr marL="66675" marR="0">
                        <a:spcBef>
                          <a:spcPts val="155"/>
                        </a:spcBef>
                        <a:spcAft>
                          <a:spcPts val="0"/>
                        </a:spcAft>
                      </a:pPr>
                      <a:r>
                        <a:rPr lang="en-US" sz="900">
                          <a:effectLst/>
                        </a:rPr>
                        <a:t>19.  Duodenal ulcer relapse</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3500" marR="0">
                        <a:spcBef>
                          <a:spcPts val="155"/>
                        </a:spcBef>
                        <a:spcAft>
                          <a:spcPts val="0"/>
                        </a:spcAft>
                      </a:pPr>
                      <a:r>
                        <a:rPr lang="en-US" sz="900">
                          <a:effectLst/>
                        </a:rPr>
                        <a:t>Hypnosis + medication &gt; medication only</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6675" marR="0">
                        <a:spcBef>
                          <a:spcPts val="155"/>
                        </a:spcBef>
                        <a:spcAft>
                          <a:spcPts val="0"/>
                        </a:spcAft>
                      </a:pPr>
                      <a:r>
                        <a:rPr lang="en-US" sz="900">
                          <a:effectLst/>
                        </a:rPr>
                        <a:t>Colgan et al., 1988</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912810360"/>
                  </a:ext>
                </a:extLst>
              </a:tr>
              <a:tr h="262875">
                <a:tc>
                  <a:txBody>
                    <a:bodyPr/>
                    <a:lstStyle/>
                    <a:p>
                      <a:pPr marL="66675" marR="0">
                        <a:spcBef>
                          <a:spcPts val="165"/>
                        </a:spcBef>
                        <a:spcAft>
                          <a:spcPts val="0"/>
                        </a:spcAft>
                      </a:pPr>
                      <a:r>
                        <a:rPr lang="en-US" sz="900">
                          <a:effectLst/>
                        </a:rPr>
                        <a:t>20.  Fibromyalgia</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3500" marR="0">
                        <a:spcBef>
                          <a:spcPts val="165"/>
                        </a:spcBef>
                        <a:spcAft>
                          <a:spcPts val="0"/>
                        </a:spcAft>
                      </a:pPr>
                      <a:r>
                        <a:rPr lang="en-US" sz="900">
                          <a:effectLst/>
                        </a:rPr>
                        <a:t>Hypnosis &gt; physical therapy for subjective symptoms</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6675" marR="0">
                        <a:spcBef>
                          <a:spcPts val="165"/>
                        </a:spcBef>
                        <a:spcAft>
                          <a:spcPts val="0"/>
                        </a:spcAft>
                      </a:pPr>
                      <a:r>
                        <a:rPr lang="en-US" sz="900">
                          <a:effectLst/>
                        </a:rPr>
                        <a:t>Haanen et al., 1991</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2928087364"/>
                  </a:ext>
                </a:extLst>
              </a:tr>
              <a:tr h="177665">
                <a:tc>
                  <a:txBody>
                    <a:bodyPr/>
                    <a:lstStyle/>
                    <a:p>
                      <a:pPr marL="66675" marR="0">
                        <a:spcBef>
                          <a:spcPts val="165"/>
                        </a:spcBef>
                        <a:spcAft>
                          <a:spcPts val="0"/>
                        </a:spcAft>
                      </a:pPr>
                      <a:r>
                        <a:rPr lang="en-US" sz="900">
                          <a:effectLst/>
                        </a:rPr>
                        <a:t>21.  Haemorrhage</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3500" marR="0">
                        <a:spcBef>
                          <a:spcPts val="165"/>
                        </a:spcBef>
                        <a:spcAft>
                          <a:spcPts val="0"/>
                        </a:spcAft>
                      </a:pPr>
                      <a:r>
                        <a:rPr lang="en-US" sz="900">
                          <a:effectLst/>
                        </a:rPr>
                        <a:t>Preoperative suggestion reduces blood flow</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6675" marR="0">
                        <a:spcBef>
                          <a:spcPts val="165"/>
                        </a:spcBef>
                        <a:spcAft>
                          <a:spcPts val="0"/>
                        </a:spcAft>
                      </a:pPr>
                      <a:r>
                        <a:rPr lang="en-US" sz="900">
                          <a:effectLst/>
                        </a:rPr>
                        <a:t>Enqvist et al., 1995</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2975804599"/>
                  </a:ext>
                </a:extLst>
              </a:tr>
              <a:tr h="177665">
                <a:tc>
                  <a:txBody>
                    <a:bodyPr/>
                    <a:lstStyle/>
                    <a:p>
                      <a:pPr marL="66675" marR="0">
                        <a:spcBef>
                          <a:spcPts val="165"/>
                        </a:spcBef>
                        <a:spcAft>
                          <a:spcPts val="0"/>
                        </a:spcAft>
                      </a:pPr>
                      <a:r>
                        <a:rPr lang="en-US" sz="900">
                          <a:effectLst/>
                        </a:rPr>
                        <a:t>22.  High blood-pressure</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3500" marR="0">
                        <a:spcBef>
                          <a:spcPts val="165"/>
                        </a:spcBef>
                        <a:spcAft>
                          <a:spcPts val="0"/>
                        </a:spcAft>
                      </a:pPr>
                      <a:r>
                        <a:rPr lang="en-US" sz="900">
                          <a:effectLst/>
                        </a:rPr>
                        <a:t>Hypnosis &gt; wait list in reducing BP long-term</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6675" marR="0">
                        <a:spcBef>
                          <a:spcPts val="165"/>
                        </a:spcBef>
                        <a:spcAft>
                          <a:spcPts val="0"/>
                        </a:spcAft>
                      </a:pPr>
                      <a:r>
                        <a:rPr lang="en-US" sz="900">
                          <a:effectLst/>
                        </a:rPr>
                        <a:t>Gay, 2007</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1310574504"/>
                  </a:ext>
                </a:extLst>
              </a:tr>
              <a:tr h="425771">
                <a:tc>
                  <a:txBody>
                    <a:bodyPr/>
                    <a:lstStyle/>
                    <a:p>
                      <a:pPr marL="66675" marR="0">
                        <a:lnSpc>
                          <a:spcPts val="1210"/>
                        </a:lnSpc>
                        <a:spcBef>
                          <a:spcPts val="0"/>
                        </a:spcBef>
                        <a:spcAft>
                          <a:spcPts val="0"/>
                        </a:spcAft>
                      </a:pPr>
                      <a:r>
                        <a:rPr lang="en-US" sz="900">
                          <a:effectLst/>
                        </a:rPr>
                        <a:t>23.  Hip or knee osteoarthritis</a:t>
                      </a:r>
                    </a:p>
                    <a:p>
                      <a:pPr marL="295275" marR="0">
                        <a:lnSpc>
                          <a:spcPts val="1210"/>
                        </a:lnSpc>
                        <a:spcBef>
                          <a:spcPts val="0"/>
                        </a:spcBef>
                        <a:spcAft>
                          <a:spcPts val="0"/>
                        </a:spcAft>
                      </a:pPr>
                      <a:r>
                        <a:rPr lang="en-US" sz="900">
                          <a:effectLst/>
                        </a:rPr>
                        <a:t>pain</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3500" marR="0">
                        <a:spcBef>
                          <a:spcPts val="580"/>
                        </a:spcBef>
                        <a:spcAft>
                          <a:spcPts val="0"/>
                        </a:spcAft>
                      </a:pPr>
                      <a:r>
                        <a:rPr lang="en-US" sz="900">
                          <a:effectLst/>
                        </a:rPr>
                        <a:t>Hypnosis = relaxation &gt; wait list control</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6675" marR="0">
                        <a:spcBef>
                          <a:spcPts val="580"/>
                        </a:spcBef>
                        <a:spcAft>
                          <a:spcPts val="0"/>
                        </a:spcAft>
                      </a:pPr>
                      <a:r>
                        <a:rPr lang="en-US" sz="900">
                          <a:effectLst/>
                        </a:rPr>
                        <a:t>Gay et al., 2002</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2281421739"/>
                  </a:ext>
                </a:extLst>
              </a:tr>
              <a:tr h="177665">
                <a:tc>
                  <a:txBody>
                    <a:bodyPr/>
                    <a:lstStyle/>
                    <a:p>
                      <a:pPr marL="66675" marR="0">
                        <a:spcBef>
                          <a:spcPts val="165"/>
                        </a:spcBef>
                        <a:spcAft>
                          <a:spcPts val="0"/>
                        </a:spcAft>
                      </a:pPr>
                      <a:r>
                        <a:rPr lang="en-US" sz="900">
                          <a:effectLst/>
                        </a:rPr>
                        <a:t>24.  Insomnia (primary)</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3500" marR="0">
                        <a:spcBef>
                          <a:spcPts val="165"/>
                        </a:spcBef>
                        <a:spcAft>
                          <a:spcPts val="0"/>
                        </a:spcAft>
                      </a:pPr>
                      <a:r>
                        <a:rPr lang="en-US" sz="900">
                          <a:effectLst/>
                        </a:rPr>
                        <a:t>Hypnosis + CBT &gt; medication long-term</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6675" marR="0">
                        <a:spcBef>
                          <a:spcPts val="165"/>
                        </a:spcBef>
                        <a:spcAft>
                          <a:spcPts val="0"/>
                        </a:spcAft>
                      </a:pPr>
                      <a:r>
                        <a:rPr lang="en-US" sz="900">
                          <a:effectLst/>
                        </a:rPr>
                        <a:t>Graci &amp; Hardie, 2007</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3458939412"/>
                  </a:ext>
                </a:extLst>
              </a:tr>
              <a:tr h="425771">
                <a:tc>
                  <a:txBody>
                    <a:bodyPr/>
                    <a:lstStyle/>
                    <a:p>
                      <a:pPr marL="66675" marR="0">
                        <a:lnSpc>
                          <a:spcPts val="1215"/>
                        </a:lnSpc>
                        <a:spcBef>
                          <a:spcPts val="0"/>
                        </a:spcBef>
                        <a:spcAft>
                          <a:spcPts val="0"/>
                        </a:spcAft>
                      </a:pPr>
                      <a:r>
                        <a:rPr lang="en-US" sz="900">
                          <a:effectLst/>
                        </a:rPr>
                        <a:t>25.  Irritable bowel syndrome</a:t>
                      </a:r>
                    </a:p>
                    <a:p>
                      <a:pPr marL="295275" marR="0">
                        <a:lnSpc>
                          <a:spcPts val="1195"/>
                        </a:lnSpc>
                        <a:spcBef>
                          <a:spcPts val="10"/>
                        </a:spcBef>
                        <a:spcAft>
                          <a:spcPts val="0"/>
                        </a:spcAft>
                      </a:pPr>
                      <a:r>
                        <a:rPr lang="en-US" sz="900">
                          <a:effectLst/>
                        </a:rPr>
                        <a:t>(IBS)</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3500" marR="0">
                        <a:spcBef>
                          <a:spcPts val="575"/>
                        </a:spcBef>
                        <a:spcAft>
                          <a:spcPts val="0"/>
                        </a:spcAft>
                      </a:pPr>
                      <a:r>
                        <a:rPr lang="en-US" sz="900">
                          <a:effectLst/>
                        </a:rPr>
                        <a:t>Hypnosis &gt; psychotherapy</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6675" marR="0">
                        <a:spcBef>
                          <a:spcPts val="575"/>
                        </a:spcBef>
                        <a:spcAft>
                          <a:spcPts val="0"/>
                        </a:spcAft>
                      </a:pPr>
                      <a:r>
                        <a:rPr lang="en-US" sz="900">
                          <a:effectLst/>
                        </a:rPr>
                        <a:t>Whorwell et al., 1984</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2173543755"/>
                  </a:ext>
                </a:extLst>
              </a:tr>
              <a:tr h="262875">
                <a:tc>
                  <a:txBody>
                    <a:bodyPr/>
                    <a:lstStyle/>
                    <a:p>
                      <a:pPr marL="66675" marR="0">
                        <a:spcBef>
                          <a:spcPts val="165"/>
                        </a:spcBef>
                        <a:spcAft>
                          <a:spcPts val="0"/>
                        </a:spcAft>
                      </a:pPr>
                      <a:r>
                        <a:rPr lang="en-US" sz="900">
                          <a:effectLst/>
                        </a:rPr>
                        <a:t>26.  Nausea &amp; hyperemesis</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3500" marR="0">
                        <a:spcBef>
                          <a:spcPts val="165"/>
                        </a:spcBef>
                        <a:spcAft>
                          <a:spcPts val="0"/>
                        </a:spcAft>
                      </a:pPr>
                      <a:r>
                        <a:rPr lang="en-US" sz="900">
                          <a:effectLst/>
                        </a:rPr>
                        <a:t>Hypnotic-like relaxation &gt; control</a:t>
                      </a:r>
                      <a:endParaRPr lang="en-US" sz="9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tc>
                  <a:txBody>
                    <a:bodyPr/>
                    <a:lstStyle/>
                    <a:p>
                      <a:pPr marL="66675" marR="0">
                        <a:spcBef>
                          <a:spcPts val="165"/>
                        </a:spcBef>
                        <a:spcAft>
                          <a:spcPts val="0"/>
                        </a:spcAft>
                      </a:pPr>
                      <a:r>
                        <a:rPr lang="en-US" sz="900" dirty="0">
                          <a:effectLst/>
                        </a:rPr>
                        <a:t>Lyles et al., 1982</a:t>
                      </a:r>
                      <a:endParaRPr lang="en-US" sz="9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tc>
                <a:extLst>
                  <a:ext uri="{0D108BD9-81ED-4DB2-BD59-A6C34878D82A}">
                    <a16:rowId xmlns:a16="http://schemas.microsoft.com/office/drawing/2014/main" val="3031324192"/>
                  </a:ext>
                </a:extLst>
              </a:tr>
            </a:tbl>
          </a:graphicData>
        </a:graphic>
      </p:graphicFrame>
    </p:spTree>
    <p:extLst>
      <p:ext uri="{BB962C8B-B14F-4D97-AF65-F5344CB8AC3E}">
        <p14:creationId xmlns:p14="http://schemas.microsoft.com/office/powerpoint/2010/main" val="3396255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3774-3DBD-4BC1-AAEF-E4047F02235A}"/>
              </a:ext>
            </a:extLst>
          </p:cNvPr>
          <p:cNvSpPr>
            <a:spLocks noGrp="1"/>
          </p:cNvSpPr>
          <p:nvPr>
            <p:ph type="title"/>
          </p:nvPr>
        </p:nvSpPr>
        <p:spPr>
          <a:xfrm>
            <a:off x="2396971" y="764373"/>
            <a:ext cx="9109229" cy="1293028"/>
          </a:xfrm>
        </p:spPr>
        <p:txBody>
          <a:bodyPr/>
          <a:lstStyle/>
          <a:p>
            <a:pPr algn="l"/>
            <a:r>
              <a:rPr lang="en-US" dirty="0"/>
              <a:t>More reading on effectiveness</a:t>
            </a:r>
          </a:p>
        </p:txBody>
      </p:sp>
      <p:graphicFrame>
        <p:nvGraphicFramePr>
          <p:cNvPr id="4" name="Content Placeholder 3">
            <a:extLst>
              <a:ext uri="{FF2B5EF4-FFF2-40B4-BE49-F238E27FC236}">
                <a16:creationId xmlns:a16="http://schemas.microsoft.com/office/drawing/2014/main" id="{F2553696-A680-4483-84EC-53E8A6EDE2E0}"/>
              </a:ext>
            </a:extLst>
          </p:cNvPr>
          <p:cNvGraphicFramePr>
            <a:graphicFrameLocks noGrp="1" noChangeAspect="1"/>
          </p:cNvGraphicFramePr>
          <p:nvPr>
            <p:ph idx="1"/>
            <p:extLst>
              <p:ext uri="{D42A27DB-BD31-4B8C-83A1-F6EECF244321}">
                <p14:modId xmlns:p14="http://schemas.microsoft.com/office/powerpoint/2010/main" val="3359244254"/>
              </p:ext>
            </p:extLst>
          </p:nvPr>
        </p:nvGraphicFramePr>
        <p:xfrm>
          <a:off x="2844074" y="1948179"/>
          <a:ext cx="7112000" cy="10058312"/>
        </p:xfrm>
        <a:graphic>
          <a:graphicData uri="http://schemas.openxmlformats.org/presentationml/2006/ole">
            <mc:AlternateContent xmlns:mc="http://schemas.openxmlformats.org/markup-compatibility/2006">
              <mc:Choice xmlns:v="urn:schemas-microsoft-com:vml" Requires="v">
                <p:oleObj name="Acrobat Document" r:id="rId2" imgW="4533728" imgH="6415694" progId="AcroExch.Document.2020">
                  <p:embed/>
                </p:oleObj>
              </mc:Choice>
              <mc:Fallback>
                <p:oleObj name="Acrobat Document" r:id="rId2" imgW="4533728" imgH="6415694" progId="AcroExch.Document.2020">
                  <p:embed/>
                  <p:pic>
                    <p:nvPicPr>
                      <p:cNvPr id="4" name="Content Placeholder 3">
                        <a:extLst>
                          <a:ext uri="{FF2B5EF4-FFF2-40B4-BE49-F238E27FC236}">
                            <a16:creationId xmlns:a16="http://schemas.microsoft.com/office/drawing/2014/main" id="{F2553696-A680-4483-84EC-53E8A6EDE2E0}"/>
                          </a:ext>
                        </a:extLst>
                      </p:cNvPr>
                      <p:cNvPicPr/>
                      <p:nvPr/>
                    </p:nvPicPr>
                    <p:blipFill>
                      <a:blip r:embed="rId3"/>
                      <a:stretch>
                        <a:fillRect/>
                      </a:stretch>
                    </p:blipFill>
                    <p:spPr>
                      <a:xfrm>
                        <a:off x="2844074" y="1948179"/>
                        <a:ext cx="7112000" cy="10058312"/>
                      </a:xfrm>
                      <a:prstGeom prst="rect">
                        <a:avLst/>
                      </a:prstGeom>
                    </p:spPr>
                  </p:pic>
                </p:oleObj>
              </mc:Fallback>
            </mc:AlternateContent>
          </a:graphicData>
        </a:graphic>
      </p:graphicFrame>
    </p:spTree>
    <p:extLst>
      <p:ext uri="{BB962C8B-B14F-4D97-AF65-F5344CB8AC3E}">
        <p14:creationId xmlns:p14="http://schemas.microsoft.com/office/powerpoint/2010/main" val="1171900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93" y="764373"/>
            <a:ext cx="10282707" cy="1293028"/>
          </a:xfrm>
        </p:spPr>
        <p:txBody>
          <a:bodyPr/>
          <a:lstStyle/>
          <a:p>
            <a:r>
              <a:rPr lang="en-US" dirty="0"/>
              <a:t>Underused and </a:t>
            </a:r>
            <a:r>
              <a:rPr lang="en-US" dirty="0" err="1"/>
              <a:t>underrespected</a:t>
            </a:r>
            <a:endParaRPr lang="en-US" dirty="0"/>
          </a:p>
        </p:txBody>
      </p:sp>
      <p:sp>
        <p:nvSpPr>
          <p:cNvPr id="3" name="Content Placeholder 2"/>
          <p:cNvSpPr>
            <a:spLocks noGrp="1"/>
          </p:cNvSpPr>
          <p:nvPr>
            <p:ph idx="1"/>
          </p:nvPr>
        </p:nvSpPr>
        <p:spPr>
          <a:xfrm>
            <a:off x="2307770" y="2690949"/>
            <a:ext cx="7445829" cy="2934788"/>
          </a:xfrm>
        </p:spPr>
        <p:txBody>
          <a:bodyPr>
            <a:normAutofit fontScale="92500" lnSpcReduction="20000"/>
          </a:bodyPr>
          <a:lstStyle/>
          <a:p>
            <a:pPr marL="0" indent="0">
              <a:buNone/>
            </a:pPr>
            <a:r>
              <a:rPr lang="en-US" sz="2400" dirty="0"/>
              <a:t>Overall, hypnosis remains underused despite evidence supporting its beneficial clinical impact (Yeh et.al., 2014).</a:t>
            </a:r>
          </a:p>
          <a:p>
            <a:endParaRPr lang="en-US" sz="2400" dirty="0"/>
          </a:p>
          <a:p>
            <a:pPr marL="0" indent="0">
              <a:buNone/>
            </a:pPr>
            <a:r>
              <a:rPr lang="en-US" sz="2400" dirty="0"/>
              <a:t>“…why is hypnosis basically the “crazy cousin that nobody wants at the family picnic”? </a:t>
            </a:r>
          </a:p>
          <a:p>
            <a:pPr marL="0" indent="0">
              <a:buNone/>
            </a:pPr>
            <a:endParaRPr lang="en-US" sz="2400" dirty="0"/>
          </a:p>
          <a:p>
            <a:pPr marL="0" indent="0">
              <a:buNone/>
            </a:pPr>
            <a:r>
              <a:rPr lang="en-US" sz="2400" dirty="0"/>
              <a:t>How is it that we continue to be marginalized by the rest of the helping professions?” (</a:t>
            </a:r>
            <a:r>
              <a:rPr lang="en-US" sz="2400" dirty="0" err="1"/>
              <a:t>Yapko</a:t>
            </a:r>
            <a:r>
              <a:rPr lang="en-US" sz="2400" dirty="0"/>
              <a:t>, 2014).</a:t>
            </a:r>
          </a:p>
          <a:p>
            <a:endParaRPr lang="en-US" sz="2400" dirty="0"/>
          </a:p>
        </p:txBody>
      </p:sp>
      <p:sp>
        <p:nvSpPr>
          <p:cNvPr id="5" name="AutoShape 4" descr="Image result for underuse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2729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AADC3-971E-F6E1-3A24-182D4F316162}"/>
              </a:ext>
            </a:extLst>
          </p:cNvPr>
          <p:cNvSpPr>
            <a:spLocks noGrp="1"/>
          </p:cNvSpPr>
          <p:nvPr>
            <p:ph type="title"/>
          </p:nvPr>
        </p:nvSpPr>
        <p:spPr/>
        <p:txBody>
          <a:bodyPr/>
          <a:lstStyle/>
          <a:p>
            <a:r>
              <a:rPr lang="en-US" dirty="0"/>
              <a:t>A Few </a:t>
            </a:r>
            <a:r>
              <a:rPr lang="en-US" dirty="0" err="1"/>
              <a:t>SeLECT</a:t>
            </a:r>
            <a:r>
              <a:rPr lang="en-US" dirty="0"/>
              <a:t> RECENT CASES</a:t>
            </a:r>
          </a:p>
        </p:txBody>
      </p:sp>
      <p:sp>
        <p:nvSpPr>
          <p:cNvPr id="3" name="Content Placeholder 2">
            <a:extLst>
              <a:ext uri="{FF2B5EF4-FFF2-40B4-BE49-F238E27FC236}">
                <a16:creationId xmlns:a16="http://schemas.microsoft.com/office/drawing/2014/main" id="{CBB88A44-63CA-2E3B-EFD5-5437F7B593D7}"/>
              </a:ext>
            </a:extLst>
          </p:cNvPr>
          <p:cNvSpPr>
            <a:spLocks noGrp="1"/>
          </p:cNvSpPr>
          <p:nvPr>
            <p:ph idx="1"/>
          </p:nvPr>
        </p:nvSpPr>
        <p:spPr>
          <a:xfrm>
            <a:off x="1236617" y="2272936"/>
            <a:ext cx="10415452" cy="3945749"/>
          </a:xfrm>
        </p:spPr>
        <p:txBody>
          <a:bodyPr>
            <a:normAutofit fontScale="92500" lnSpcReduction="20000"/>
          </a:bodyPr>
          <a:lstStyle/>
          <a:p>
            <a:r>
              <a:rPr lang="en-US" dirty="0"/>
              <a:t>68/female--giant cell arteritis, OCD, GAD, PTSD—remote control movie theater</a:t>
            </a:r>
          </a:p>
          <a:p>
            <a:endParaRPr lang="en-US" dirty="0"/>
          </a:p>
          <a:p>
            <a:r>
              <a:rPr lang="en-US" dirty="0"/>
              <a:t>38/male—smoking cessation and anger management—letting go of resentment</a:t>
            </a:r>
          </a:p>
          <a:p>
            <a:endParaRPr lang="en-US" dirty="0"/>
          </a:p>
          <a:p>
            <a:r>
              <a:rPr lang="en-US" dirty="0"/>
              <a:t>44/male—chronic pain, acute pancreatitis, PTSD, divorced—acceptance</a:t>
            </a:r>
          </a:p>
          <a:p>
            <a:endParaRPr lang="en-US" dirty="0"/>
          </a:p>
          <a:p>
            <a:r>
              <a:rPr lang="en-US" dirty="0"/>
              <a:t>77/male—chronic pain, arthritis, MDD, death of spouse of 56 years—tying flies</a:t>
            </a:r>
          </a:p>
          <a:p>
            <a:endParaRPr lang="en-US" dirty="0"/>
          </a:p>
          <a:p>
            <a:r>
              <a:rPr lang="en-US" dirty="0"/>
              <a:t>59/female—unable to swallow any solid food—daughter murdered</a:t>
            </a:r>
          </a:p>
          <a:p>
            <a:endParaRPr lang="en-US" dirty="0"/>
          </a:p>
          <a:p>
            <a:r>
              <a:rPr lang="en-US" dirty="0"/>
              <a:t>22/male—panic disorder/agoraphobia—work in progress</a:t>
            </a:r>
          </a:p>
        </p:txBody>
      </p:sp>
    </p:spTree>
    <p:extLst>
      <p:ext uri="{BB962C8B-B14F-4D97-AF65-F5344CB8AC3E}">
        <p14:creationId xmlns:p14="http://schemas.microsoft.com/office/powerpoint/2010/main" val="454141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E08F-D226-EDB6-28BE-A1B31A8BE499}"/>
              </a:ext>
            </a:extLst>
          </p:cNvPr>
          <p:cNvSpPr>
            <a:spLocks noGrp="1"/>
          </p:cNvSpPr>
          <p:nvPr>
            <p:ph type="title"/>
          </p:nvPr>
        </p:nvSpPr>
        <p:spPr>
          <a:xfrm>
            <a:off x="2895600" y="764373"/>
            <a:ext cx="6117771" cy="1293028"/>
          </a:xfrm>
        </p:spPr>
        <p:txBody>
          <a:bodyPr/>
          <a:lstStyle/>
          <a:p>
            <a:r>
              <a:rPr lang="en-US" dirty="0"/>
              <a:t>QUESTIONS ??????</a:t>
            </a:r>
          </a:p>
        </p:txBody>
      </p:sp>
      <p:pic>
        <p:nvPicPr>
          <p:cNvPr id="1026" name="Picture 2" descr="Outstanding Answers to the Common Question “Tell Me about Yourself” - Hyatt  - Fennell">
            <a:extLst>
              <a:ext uri="{FF2B5EF4-FFF2-40B4-BE49-F238E27FC236}">
                <a16:creationId xmlns:a16="http://schemas.microsoft.com/office/drawing/2014/main" id="{0359C357-17E0-7EF2-F734-3368AF4543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8833" y="2193925"/>
            <a:ext cx="7154334" cy="402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379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9F2B8-404F-49F6-BFFE-CB5F18CF686E}"/>
              </a:ext>
            </a:extLst>
          </p:cNvPr>
          <p:cNvSpPr>
            <a:spLocks noGrp="1"/>
          </p:cNvSpPr>
          <p:nvPr>
            <p:ph type="title"/>
          </p:nvPr>
        </p:nvSpPr>
        <p:spPr/>
        <p:txBody>
          <a:bodyPr/>
          <a:lstStyle/>
          <a:p>
            <a:pPr algn="ctr"/>
            <a:r>
              <a:rPr lang="en-US" dirty="0"/>
              <a:t>Quote of the day</a:t>
            </a:r>
          </a:p>
        </p:txBody>
      </p:sp>
      <p:pic>
        <p:nvPicPr>
          <p:cNvPr id="5122" name="Picture 2" descr="Image result">
            <a:extLst>
              <a:ext uri="{FF2B5EF4-FFF2-40B4-BE49-F238E27FC236}">
                <a16:creationId xmlns:a16="http://schemas.microsoft.com/office/drawing/2014/main" id="{09D89DC9-932E-4EB0-ACBE-B421C10FC6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67250" y="3129756"/>
            <a:ext cx="2857500" cy="2152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B85A00-4F03-4E3D-8AF1-281E593348D6}"/>
              </a:ext>
            </a:extLst>
          </p:cNvPr>
          <p:cNvSpPr txBox="1"/>
          <p:nvPr/>
        </p:nvSpPr>
        <p:spPr>
          <a:xfrm>
            <a:off x="1390650" y="1914525"/>
            <a:ext cx="9820275" cy="3785652"/>
          </a:xfrm>
          <a:prstGeom prst="rect">
            <a:avLst/>
          </a:prstGeom>
          <a:noFill/>
        </p:spPr>
        <p:txBody>
          <a:bodyPr wrap="square" rtlCol="0">
            <a:spAutoFit/>
          </a:bodyPr>
          <a:lstStyle/>
          <a:p>
            <a:r>
              <a:rPr lang="en-US" sz="2400" b="1" dirty="0"/>
              <a:t>“A therapist provides an atmosphere, a climate for change. A therapist is the weather.”</a:t>
            </a:r>
          </a:p>
          <a:p>
            <a:r>
              <a:rPr lang="en-US" sz="2400" b="1" dirty="0"/>
              <a:t>--Milton H. Erickson</a:t>
            </a:r>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p:txBody>
      </p:sp>
    </p:spTree>
    <p:extLst>
      <p:ext uri="{BB962C8B-B14F-4D97-AF65-F5344CB8AC3E}">
        <p14:creationId xmlns:p14="http://schemas.microsoft.com/office/powerpoint/2010/main" val="2162590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1790A-0866-4DCA-9434-2EB60D5EAC93}"/>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64F91555-9E29-43A9-8BE0-6F93C08E0EFC}"/>
              </a:ext>
            </a:extLst>
          </p:cNvPr>
          <p:cNvSpPr>
            <a:spLocks noGrp="1"/>
          </p:cNvSpPr>
          <p:nvPr>
            <p:ph idx="1"/>
          </p:nvPr>
        </p:nvSpPr>
        <p:spPr/>
        <p:txBody>
          <a:bodyPr>
            <a:normAutofit fontScale="70000" lnSpcReduction="20000"/>
          </a:bodyPr>
          <a:lstStyle/>
          <a:p>
            <a:r>
              <a:rPr lang="en-US" dirty="0"/>
              <a:t>Cowen, L. (2016). Literature review into the effectiveness of hypnotherapy. </a:t>
            </a:r>
            <a:r>
              <a:rPr lang="en-US" i="1" dirty="0"/>
              <a:t>Australian Counseling Research Journal, 10(1), </a:t>
            </a:r>
            <a:r>
              <a:rPr lang="en-US" dirty="0"/>
              <a:t>1-55.</a:t>
            </a:r>
          </a:p>
          <a:p>
            <a:r>
              <a:rPr lang="en-US" dirty="0"/>
              <a:t>Hartman, David &amp; </a:t>
            </a:r>
            <a:r>
              <a:rPr lang="en-US" dirty="0" err="1"/>
              <a:t>Zimberoff</a:t>
            </a:r>
            <a:r>
              <a:rPr lang="en-US" dirty="0"/>
              <a:t>, Diane. (2013). Jung and Hypnotherapy. </a:t>
            </a:r>
            <a:r>
              <a:rPr lang="en-US" i="1" dirty="0"/>
              <a:t>Journal of Heart-Centered Therapies,16(1</a:t>
            </a:r>
            <a:r>
              <a:rPr lang="en-US" dirty="0"/>
              <a:t>), 3-52.</a:t>
            </a:r>
          </a:p>
          <a:p>
            <a:r>
              <a:rPr lang="en-US" dirty="0"/>
              <a:t>Hope, A.E. &amp; </a:t>
            </a:r>
            <a:r>
              <a:rPr lang="en-US" dirty="0" err="1"/>
              <a:t>Sugarman</a:t>
            </a:r>
            <a:r>
              <a:rPr lang="en-US" dirty="0"/>
              <a:t>, L.I. (2015). Orienting hypnosis. </a:t>
            </a:r>
            <a:r>
              <a:rPr lang="en-US" i="1" dirty="0"/>
              <a:t>The American Journal of Clinical Hypnosis, 57, </a:t>
            </a:r>
            <a:r>
              <a:rPr lang="en-US" dirty="0"/>
              <a:t>2012-229.</a:t>
            </a:r>
          </a:p>
          <a:p>
            <a:r>
              <a:rPr lang="en-US" i="1" dirty="0"/>
              <a:t>Landry, M. &amp; </a:t>
            </a:r>
            <a:r>
              <a:rPr lang="en-US" i="1" dirty="0" err="1"/>
              <a:t>Raz</a:t>
            </a:r>
            <a:r>
              <a:rPr lang="en-US" i="1" dirty="0"/>
              <a:t>, A. (2015). Hypnosis and imaging of the living human brain. American Journal of Clinical Hypnosis, 57</a:t>
            </a:r>
            <a:r>
              <a:rPr lang="en-US" dirty="0"/>
              <a:t>, 285–313.</a:t>
            </a:r>
          </a:p>
          <a:p>
            <a:r>
              <a:rPr lang="en-US" dirty="0"/>
              <a:t>Robertson, D. (2009). Which forms of hypnotherapy are evidenced-based? </a:t>
            </a:r>
            <a:r>
              <a:rPr lang="en-US" i="1" dirty="0"/>
              <a:t>The Hypnotherapy Journal, Spring.</a:t>
            </a:r>
          </a:p>
          <a:p>
            <a:r>
              <a:rPr lang="en-US" dirty="0" err="1"/>
              <a:t>Sugarman</a:t>
            </a:r>
            <a:r>
              <a:rPr lang="en-US" dirty="0"/>
              <a:t>, L. I. (2015). Mapping the domain of hypnosis. </a:t>
            </a:r>
            <a:r>
              <a:rPr lang="en-US" i="1" dirty="0"/>
              <a:t>The American Journal of Clinical Hypnosis, 57, </a:t>
            </a:r>
            <a:r>
              <a:rPr lang="en-US" dirty="0"/>
              <a:t>209-211.</a:t>
            </a:r>
          </a:p>
          <a:p>
            <a:r>
              <a:rPr lang="en-US" dirty="0" err="1"/>
              <a:t>Yapko</a:t>
            </a:r>
            <a:r>
              <a:rPr lang="en-US" dirty="0"/>
              <a:t>, M.D. (2014). The spirit of hypnosis: Doing hypnosis versus being hypnotic. </a:t>
            </a:r>
            <a:r>
              <a:rPr lang="en-US" i="1" dirty="0"/>
              <a:t>The American Journal of Clinical Hypnosis, 56</a:t>
            </a:r>
            <a:r>
              <a:rPr lang="en-US" dirty="0"/>
              <a:t>, 234-248. </a:t>
            </a:r>
          </a:p>
          <a:p>
            <a:r>
              <a:rPr lang="en-US" dirty="0" err="1"/>
              <a:t>Yeh</a:t>
            </a:r>
            <a:r>
              <a:rPr lang="en-US" dirty="0"/>
              <a:t>, V .M., </a:t>
            </a:r>
            <a:r>
              <a:rPr lang="en-US" dirty="0" err="1"/>
              <a:t>Schnur</a:t>
            </a:r>
            <a:r>
              <a:rPr lang="en-US" dirty="0"/>
              <a:t>, J .B.. &amp; Montgomery, G. H. (2014). Disseminating hypnosis to health care settings: Applying the RE-AIM framework. </a:t>
            </a:r>
            <a:r>
              <a:rPr lang="en-US" i="1" dirty="0"/>
              <a:t>Psychology of Consciousness: Theory, Research, and Practice, </a:t>
            </a:r>
            <a:r>
              <a:rPr lang="en-US" dirty="0"/>
              <a:t>1(2), 213-228</a:t>
            </a:r>
          </a:p>
        </p:txBody>
      </p:sp>
    </p:spTree>
    <p:extLst>
      <p:ext uri="{BB962C8B-B14F-4D97-AF65-F5344CB8AC3E}">
        <p14:creationId xmlns:p14="http://schemas.microsoft.com/office/powerpoint/2010/main" val="647519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1D02-10CB-4528-907B-C5C1381D7E97}"/>
              </a:ext>
            </a:extLst>
          </p:cNvPr>
          <p:cNvSpPr>
            <a:spLocks noGrp="1"/>
          </p:cNvSpPr>
          <p:nvPr>
            <p:ph type="title"/>
          </p:nvPr>
        </p:nvSpPr>
        <p:spPr>
          <a:xfrm>
            <a:off x="958788" y="764373"/>
            <a:ext cx="10547412" cy="1293028"/>
          </a:xfrm>
        </p:spPr>
        <p:txBody>
          <a:bodyPr/>
          <a:lstStyle/>
          <a:p>
            <a:pPr algn="ctr"/>
            <a:r>
              <a:rPr lang="en-US" dirty="0"/>
              <a:t>My contact information</a:t>
            </a:r>
          </a:p>
        </p:txBody>
      </p:sp>
      <p:sp>
        <p:nvSpPr>
          <p:cNvPr id="3" name="Content Placeholder 2">
            <a:extLst>
              <a:ext uri="{FF2B5EF4-FFF2-40B4-BE49-F238E27FC236}">
                <a16:creationId xmlns:a16="http://schemas.microsoft.com/office/drawing/2014/main" id="{22F2564F-B65A-46FF-9B20-05BB8B2CF900}"/>
              </a:ext>
            </a:extLst>
          </p:cNvPr>
          <p:cNvSpPr>
            <a:spLocks noGrp="1"/>
          </p:cNvSpPr>
          <p:nvPr>
            <p:ph idx="1"/>
          </p:nvPr>
        </p:nvSpPr>
        <p:spPr/>
        <p:txBody>
          <a:bodyPr>
            <a:normAutofit/>
          </a:bodyPr>
          <a:lstStyle/>
          <a:p>
            <a:pPr marL="0" indent="0" algn="ctr">
              <a:buNone/>
            </a:pPr>
            <a:r>
              <a:rPr lang="en-US" sz="2000" b="1" dirty="0"/>
              <a:t>David A. Arena, </a:t>
            </a:r>
            <a:r>
              <a:rPr lang="en-US" sz="2000" b="1" dirty="0" err="1"/>
              <a:t>Psy.D</a:t>
            </a:r>
            <a:r>
              <a:rPr lang="en-US" sz="2000" b="1" dirty="0"/>
              <a:t>., J.D., M.A., MBA, M.Ed., LPC, NBFCCH</a:t>
            </a:r>
          </a:p>
          <a:p>
            <a:pPr marL="0" marR="0">
              <a:spcBef>
                <a:spcPts val="0"/>
              </a:spcBef>
              <a:spcAft>
                <a:spcPts val="0"/>
              </a:spcAft>
            </a:pPr>
            <a:r>
              <a:rPr lang="en-US" sz="1800" b="1" dirty="0">
                <a:solidFill>
                  <a:srgbClr val="000000"/>
                </a:solidFill>
                <a:effectLst/>
                <a:latin typeface="Arial" panose="020B0604020202020204" pitchFamily="34" charset="0"/>
                <a:ea typeface="Calibri" panose="020F0502020204030204" pitchFamily="34" charset="0"/>
              </a:rPr>
              <a:t>Director of Behavioral Health Services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118 Moosehead Trail, Ste. 5, Newport, ME 04953</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Toll-free: 1-866-364-1366</a:t>
            </a:r>
            <a:endParaRPr lang="en-US" sz="1800" dirty="0">
              <a:effectLst/>
              <a:latin typeface="Calibri" panose="020F0502020204030204" pitchFamily="34" charset="0"/>
              <a:ea typeface="Calibri" panose="020F0502020204030204" pitchFamily="34" charset="0"/>
            </a:endParaRPr>
          </a:p>
          <a:p>
            <a:pPr marL="0" indent="0" algn="ctr">
              <a:buNone/>
            </a:pPr>
            <a:endParaRPr lang="en-US" dirty="0"/>
          </a:p>
        </p:txBody>
      </p:sp>
      <p:pic>
        <p:nvPicPr>
          <p:cNvPr id="6" name="Picture 5" descr="Hometown Health Center">
            <a:extLst>
              <a:ext uri="{FF2B5EF4-FFF2-40B4-BE49-F238E27FC236}">
                <a16:creationId xmlns:a16="http://schemas.microsoft.com/office/drawing/2014/main" id="{FFF9BF6C-6478-2ADD-FB99-7A223E6E026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5055" y="2835910"/>
            <a:ext cx="2421890" cy="1186180"/>
          </a:xfrm>
          <a:prstGeom prst="rect">
            <a:avLst/>
          </a:prstGeom>
          <a:noFill/>
          <a:ln>
            <a:noFill/>
          </a:ln>
        </p:spPr>
      </p:pic>
      <p:sp>
        <p:nvSpPr>
          <p:cNvPr id="8" name="TextBox 7">
            <a:extLst>
              <a:ext uri="{FF2B5EF4-FFF2-40B4-BE49-F238E27FC236}">
                <a16:creationId xmlns:a16="http://schemas.microsoft.com/office/drawing/2014/main" id="{7665706A-EFA5-FB2C-3B4D-F90A70DC46B6}"/>
              </a:ext>
            </a:extLst>
          </p:cNvPr>
          <p:cNvSpPr txBox="1"/>
          <p:nvPr/>
        </p:nvSpPr>
        <p:spPr>
          <a:xfrm>
            <a:off x="4885055" y="4159249"/>
            <a:ext cx="6097712" cy="1754326"/>
          </a:xfrm>
          <a:prstGeom prst="rect">
            <a:avLst/>
          </a:prstGeom>
          <a:noFill/>
        </p:spPr>
        <p:txBody>
          <a:bodyPr wrap="square">
            <a:spAutoFit/>
          </a:bodyPr>
          <a:lstStyle/>
          <a:p>
            <a:pPr marL="0" marR="0">
              <a:spcBef>
                <a:spcPts val="0"/>
              </a:spcBef>
              <a:spcAft>
                <a:spcPts val="0"/>
              </a:spcAft>
            </a:pPr>
            <a:r>
              <a:rPr lang="en-US" sz="1800" kern="150" dirty="0">
                <a:effectLst/>
                <a:latin typeface="Times New Roman" panose="02020603050405020304" pitchFamily="18" charset="0"/>
                <a:ea typeface="Times New Roman" panose="02020603050405020304" pitchFamily="18" charset="0"/>
              </a:rPr>
              <a:t>Hometown Health Center</a:t>
            </a:r>
          </a:p>
          <a:p>
            <a:pPr marL="0" marR="0">
              <a:spcBef>
                <a:spcPts val="0"/>
              </a:spcBef>
              <a:spcAft>
                <a:spcPts val="0"/>
              </a:spcAft>
            </a:pPr>
            <a:r>
              <a:rPr lang="en-US" sz="1800" kern="150" dirty="0">
                <a:effectLst/>
                <a:latin typeface="Times New Roman" panose="02020603050405020304" pitchFamily="18" charset="0"/>
                <a:ea typeface="Times New Roman" panose="02020603050405020304" pitchFamily="18" charset="0"/>
              </a:rPr>
              <a:t>118 Moosehead Trail, Suite 5</a:t>
            </a:r>
          </a:p>
          <a:p>
            <a:pPr marL="0" marR="0">
              <a:spcBef>
                <a:spcPts val="0"/>
              </a:spcBef>
              <a:spcAft>
                <a:spcPts val="0"/>
              </a:spcAft>
            </a:pPr>
            <a:r>
              <a:rPr lang="en-US" sz="1800" kern="150" dirty="0">
                <a:effectLst/>
                <a:latin typeface="Times New Roman" panose="02020603050405020304" pitchFamily="18" charset="0"/>
                <a:ea typeface="Times New Roman" panose="02020603050405020304" pitchFamily="18" charset="0"/>
              </a:rPr>
              <a:t>Newport, PA 04953</a:t>
            </a:r>
          </a:p>
          <a:p>
            <a:pPr marL="0" marR="0">
              <a:spcBef>
                <a:spcPts val="0"/>
              </a:spcBef>
              <a:spcAft>
                <a:spcPts val="0"/>
              </a:spcAft>
            </a:pPr>
            <a:r>
              <a:rPr lang="en-US" sz="1800" kern="150" dirty="0">
                <a:effectLst/>
                <a:latin typeface="Times New Roman" panose="02020603050405020304" pitchFamily="18" charset="0"/>
                <a:ea typeface="Times New Roman" panose="02020603050405020304" pitchFamily="18" charset="0"/>
                <a:hlinkClick r:id="rId3"/>
              </a:rPr>
              <a:t>David.Arena@hhcme.org</a:t>
            </a:r>
            <a:endParaRPr lang="en-US" sz="1800" kern="15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kern="150" dirty="0">
                <a:latin typeface="Times New Roman" panose="02020603050405020304" pitchFamily="18" charset="0"/>
                <a:ea typeface="Times New Roman" panose="02020603050405020304" pitchFamily="18" charset="0"/>
              </a:rPr>
              <a:t>1-866-364-1366</a:t>
            </a:r>
          </a:p>
          <a:p>
            <a:pPr marL="0" marR="0">
              <a:spcBef>
                <a:spcPts val="0"/>
              </a:spcBef>
              <a:spcAft>
                <a:spcPts val="0"/>
              </a:spcAft>
            </a:pPr>
            <a:r>
              <a:rPr lang="en-US" sz="1800" kern="150" dirty="0">
                <a:effectLst/>
                <a:latin typeface="Times New Roman" panose="02020603050405020304" pitchFamily="18" charset="0"/>
                <a:ea typeface="Times New Roman" panose="02020603050405020304" pitchFamily="18" charset="0"/>
              </a:rPr>
              <a:t>Cell (207) 416-5908</a:t>
            </a:r>
          </a:p>
        </p:txBody>
      </p:sp>
    </p:spTree>
    <p:extLst>
      <p:ext uri="{BB962C8B-B14F-4D97-AF65-F5344CB8AC3E}">
        <p14:creationId xmlns:p14="http://schemas.microsoft.com/office/powerpoint/2010/main" val="1716825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3BCCE-B93A-45A8-AC96-4CE202A22C52}"/>
              </a:ext>
            </a:extLst>
          </p:cNvPr>
          <p:cNvSpPr>
            <a:spLocks noGrp="1"/>
          </p:cNvSpPr>
          <p:nvPr>
            <p:ph type="title"/>
          </p:nvPr>
        </p:nvSpPr>
        <p:spPr/>
        <p:txBody>
          <a:bodyPr/>
          <a:lstStyle/>
          <a:p>
            <a:endParaRPr lang="en-US" dirty="0"/>
          </a:p>
        </p:txBody>
      </p:sp>
      <p:pic>
        <p:nvPicPr>
          <p:cNvPr id="4" name="Picture 6" descr="Image result for metronome hypnosis">
            <a:extLst>
              <a:ext uri="{FF2B5EF4-FFF2-40B4-BE49-F238E27FC236}">
                <a16:creationId xmlns:a16="http://schemas.microsoft.com/office/drawing/2014/main" id="{1ECD45E9-EF8F-4509-8A8B-409ED78D6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67" y="-12953"/>
            <a:ext cx="6011333" cy="338137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Related image">
            <a:extLst>
              <a:ext uri="{FF2B5EF4-FFF2-40B4-BE49-F238E27FC236}">
                <a16:creationId xmlns:a16="http://schemas.microsoft.com/office/drawing/2014/main" id="{3D2E8EE0-55D8-461A-B563-1A2EF2E96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064" y="-12953"/>
            <a:ext cx="6804278" cy="680427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hypnotism">
            <a:extLst>
              <a:ext uri="{FF2B5EF4-FFF2-40B4-BE49-F238E27FC236}">
                <a16:creationId xmlns:a16="http://schemas.microsoft.com/office/drawing/2014/main" id="{F6360C13-B771-4500-8CB5-117144A93BB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6255" y="3389186"/>
            <a:ext cx="4509487" cy="352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0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1FE8-1E87-4AAF-8E06-B579FB3A63CC}"/>
              </a:ext>
            </a:extLst>
          </p:cNvPr>
          <p:cNvSpPr>
            <a:spLocks noGrp="1"/>
          </p:cNvSpPr>
          <p:nvPr>
            <p:ph type="title"/>
          </p:nvPr>
        </p:nvSpPr>
        <p:spPr/>
        <p:txBody>
          <a:bodyPr/>
          <a:lstStyle/>
          <a:p>
            <a:pPr algn="ctr"/>
            <a:r>
              <a:rPr lang="en-US" dirty="0"/>
              <a:t>What is hypnosis ?</a:t>
            </a:r>
          </a:p>
        </p:txBody>
      </p:sp>
      <p:sp>
        <p:nvSpPr>
          <p:cNvPr id="3" name="Content Placeholder 2">
            <a:extLst>
              <a:ext uri="{FF2B5EF4-FFF2-40B4-BE49-F238E27FC236}">
                <a16:creationId xmlns:a16="http://schemas.microsoft.com/office/drawing/2014/main" id="{A2132595-41AD-48F7-B2E3-04C6045F704C}"/>
              </a:ext>
            </a:extLst>
          </p:cNvPr>
          <p:cNvSpPr>
            <a:spLocks noGrp="1"/>
          </p:cNvSpPr>
          <p:nvPr>
            <p:ph idx="1"/>
          </p:nvPr>
        </p:nvSpPr>
        <p:spPr>
          <a:xfrm>
            <a:off x="721216" y="2498963"/>
            <a:ext cx="10784983" cy="3719722"/>
          </a:xfrm>
        </p:spPr>
        <p:txBody>
          <a:bodyPr>
            <a:normAutofit/>
          </a:bodyPr>
          <a:lstStyle/>
          <a:p>
            <a:r>
              <a:rPr lang="en-US" dirty="0"/>
              <a:t>“Guided imagery on steroids”</a:t>
            </a:r>
          </a:p>
          <a:p>
            <a:pPr marL="457200" lvl="1" indent="0">
              <a:buNone/>
            </a:pPr>
            <a:r>
              <a:rPr lang="en-US" dirty="0"/>
              <a:t>--Arena, 2017</a:t>
            </a:r>
          </a:p>
          <a:p>
            <a:pPr marL="457200" lvl="1" indent="0">
              <a:buNone/>
            </a:pPr>
            <a:endParaRPr lang="en-US" dirty="0"/>
          </a:p>
          <a:p>
            <a:r>
              <a:rPr lang="en-US" dirty="0"/>
              <a:t>“A massage for my brain”</a:t>
            </a:r>
          </a:p>
          <a:p>
            <a:pPr marL="457200" lvl="1" indent="0">
              <a:buNone/>
            </a:pPr>
            <a:r>
              <a:rPr lang="en-US" dirty="0"/>
              <a:t>--Anonymous client, 2012</a:t>
            </a:r>
          </a:p>
          <a:p>
            <a:pPr marL="457200" lvl="1" indent="0">
              <a:buNone/>
            </a:pPr>
            <a:endParaRPr lang="en-US" dirty="0"/>
          </a:p>
        </p:txBody>
      </p:sp>
      <p:pic>
        <p:nvPicPr>
          <p:cNvPr id="7170" name="Picture 2" descr="https://scontent.fagc1-2.fna.fbcdn.net/v/t1.0-1/3475_487536687935624_1723045578_n.jpg?oh=b7715ea0226dd88ac7b4b61162f6f735&amp;oe=5AA7DF79">
            <a:extLst>
              <a:ext uri="{FF2B5EF4-FFF2-40B4-BE49-F238E27FC236}">
                <a16:creationId xmlns:a16="http://schemas.microsoft.com/office/drawing/2014/main" id="{FD4799F4-2AC1-4DFF-AEF4-3BD78E695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6734" y="2498963"/>
            <a:ext cx="1707659" cy="170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268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1FE8-1E87-4AAF-8E06-B579FB3A63CC}"/>
              </a:ext>
            </a:extLst>
          </p:cNvPr>
          <p:cNvSpPr>
            <a:spLocks noGrp="1"/>
          </p:cNvSpPr>
          <p:nvPr>
            <p:ph type="title"/>
          </p:nvPr>
        </p:nvSpPr>
        <p:spPr/>
        <p:txBody>
          <a:bodyPr/>
          <a:lstStyle/>
          <a:p>
            <a:pPr algn="ctr"/>
            <a:r>
              <a:rPr lang="en-US" dirty="0"/>
              <a:t>What is hypnosis ?</a:t>
            </a:r>
          </a:p>
        </p:txBody>
      </p:sp>
      <p:sp>
        <p:nvSpPr>
          <p:cNvPr id="3" name="Content Placeholder 2">
            <a:extLst>
              <a:ext uri="{FF2B5EF4-FFF2-40B4-BE49-F238E27FC236}">
                <a16:creationId xmlns:a16="http://schemas.microsoft.com/office/drawing/2014/main" id="{A2132595-41AD-48F7-B2E3-04C6045F704C}"/>
              </a:ext>
            </a:extLst>
          </p:cNvPr>
          <p:cNvSpPr>
            <a:spLocks noGrp="1"/>
          </p:cNvSpPr>
          <p:nvPr>
            <p:ph idx="1"/>
          </p:nvPr>
        </p:nvSpPr>
        <p:spPr/>
        <p:txBody>
          <a:bodyPr>
            <a:normAutofit/>
          </a:bodyPr>
          <a:lstStyle/>
          <a:p>
            <a:pPr marL="457200" lvl="1" indent="0">
              <a:buNone/>
            </a:pPr>
            <a:endParaRPr lang="en-US" dirty="0"/>
          </a:p>
          <a:p>
            <a:r>
              <a:rPr lang="en-US" dirty="0"/>
              <a:t>Hypnosis was one of the earliest mind-body interventions to be used in medical settings, and was originally performed for pain relief during surgical procedures in eras without effective pharmacological analgesia (</a:t>
            </a:r>
            <a:r>
              <a:rPr lang="en-US" dirty="0" err="1"/>
              <a:t>Esdaile</a:t>
            </a:r>
            <a:r>
              <a:rPr lang="en-US" dirty="0"/>
              <a:t>, 1957 cited in </a:t>
            </a:r>
            <a:r>
              <a:rPr lang="en-US" dirty="0" err="1"/>
              <a:t>Yeh</a:t>
            </a:r>
            <a:r>
              <a:rPr lang="en-US" dirty="0"/>
              <a:t> et.al., 2014).</a:t>
            </a:r>
          </a:p>
        </p:txBody>
      </p:sp>
    </p:spTree>
    <p:extLst>
      <p:ext uri="{BB962C8B-B14F-4D97-AF65-F5344CB8AC3E}">
        <p14:creationId xmlns:p14="http://schemas.microsoft.com/office/powerpoint/2010/main" val="147580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t>What Is Hypnosis  ?</a:t>
            </a:r>
          </a:p>
        </p:txBody>
      </p:sp>
      <p:sp>
        <p:nvSpPr>
          <p:cNvPr id="98307" name="Rectangle 3"/>
          <p:cNvSpPr>
            <a:spLocks noGrp="1" noChangeArrowheads="1"/>
          </p:cNvSpPr>
          <p:nvPr>
            <p:ph type="body" idx="1"/>
          </p:nvPr>
        </p:nvSpPr>
        <p:spPr/>
        <p:txBody>
          <a:bodyPr/>
          <a:lstStyle/>
          <a:p>
            <a:pPr eaLnBrk="1" hangingPunct="1">
              <a:lnSpc>
                <a:spcPct val="120000"/>
              </a:lnSpc>
            </a:pPr>
            <a:r>
              <a:rPr lang="en-GB" sz="3600" dirty="0"/>
              <a:t>Altered state of consciousness– not sleep, but naturally occurring dissociative state</a:t>
            </a:r>
          </a:p>
          <a:p>
            <a:pPr lvl="1" eaLnBrk="1" hangingPunct="1">
              <a:lnSpc>
                <a:spcPct val="120000"/>
              </a:lnSpc>
            </a:pPr>
            <a:r>
              <a:rPr lang="en-GB" sz="3200" dirty="0"/>
              <a:t>Highway hypnosis</a:t>
            </a:r>
          </a:p>
          <a:p>
            <a:pPr lvl="1" eaLnBrk="1" hangingPunct="1">
              <a:lnSpc>
                <a:spcPct val="120000"/>
              </a:lnSpc>
            </a:pPr>
            <a:r>
              <a:rPr lang="en-GB" sz="3200" dirty="0"/>
              <a:t>Books and TV</a:t>
            </a:r>
          </a:p>
          <a:p>
            <a:pPr lvl="1" eaLnBrk="1" hangingPunct="1">
              <a:lnSpc>
                <a:spcPct val="120000"/>
              </a:lnSpc>
            </a:pPr>
            <a:r>
              <a:rPr lang="en-GB" sz="3200" dirty="0"/>
              <a:t>Exercise</a:t>
            </a:r>
          </a:p>
          <a:p>
            <a:pPr lvl="1" eaLnBrk="1" hangingPunct="1">
              <a:lnSpc>
                <a:spcPct val="120000"/>
              </a:lnSpc>
            </a:pPr>
            <a:r>
              <a:rPr lang="en-GB" sz="3200" dirty="0"/>
              <a:t>Day dreaming</a:t>
            </a:r>
            <a:endParaRPr lang="en-GB" dirty="0"/>
          </a:p>
        </p:txBody>
      </p:sp>
    </p:spTree>
    <p:extLst>
      <p:ext uri="{BB962C8B-B14F-4D97-AF65-F5344CB8AC3E}">
        <p14:creationId xmlns:p14="http://schemas.microsoft.com/office/powerpoint/2010/main" val="53951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slide(fromRight)">
                                      <p:cBhvr>
                                        <p:cTn id="7" dur="500"/>
                                        <p:tgtEl>
                                          <p:spTgt spid="98307">
                                            <p:txEl>
                                              <p:pRg st="0" end="0"/>
                                            </p:txEl>
                                          </p:spTgt>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98307">
                                            <p:txEl>
                                              <p:pRg st="1" end="1"/>
                                            </p:txEl>
                                          </p:spTgt>
                                        </p:tgtEl>
                                        <p:attrNameLst>
                                          <p:attrName>style.visibility</p:attrName>
                                        </p:attrNameLst>
                                      </p:cBhvr>
                                      <p:to>
                                        <p:strVal val="visible"/>
                                      </p:to>
                                    </p:set>
                                    <p:animEffect transition="in" filter="slide(fromRight)">
                                      <p:cBhvr>
                                        <p:cTn id="10" dur="500"/>
                                        <p:tgtEl>
                                          <p:spTgt spid="98307">
                                            <p:txEl>
                                              <p:pRg st="1" end="1"/>
                                            </p:txEl>
                                          </p:spTgt>
                                        </p:tgtEl>
                                      </p:cBhvr>
                                    </p:animEffect>
                                  </p:childTnLst>
                                </p:cTn>
                              </p:par>
                              <p:par>
                                <p:cTn id="11" presetID="12" presetClass="entr" presetSubtype="2" fill="hold" grpId="0" nodeType="withEffect">
                                  <p:stCondLst>
                                    <p:cond delay="0"/>
                                  </p:stCondLst>
                                  <p:childTnLst>
                                    <p:set>
                                      <p:cBhvr>
                                        <p:cTn id="12" dur="1" fill="hold">
                                          <p:stCondLst>
                                            <p:cond delay="0"/>
                                          </p:stCondLst>
                                        </p:cTn>
                                        <p:tgtEl>
                                          <p:spTgt spid="98307">
                                            <p:txEl>
                                              <p:pRg st="2" end="2"/>
                                            </p:txEl>
                                          </p:spTgt>
                                        </p:tgtEl>
                                        <p:attrNameLst>
                                          <p:attrName>style.visibility</p:attrName>
                                        </p:attrNameLst>
                                      </p:cBhvr>
                                      <p:to>
                                        <p:strVal val="visible"/>
                                      </p:to>
                                    </p:set>
                                    <p:animEffect transition="in" filter="slide(fromRight)">
                                      <p:cBhvr>
                                        <p:cTn id="13" dur="500"/>
                                        <p:tgtEl>
                                          <p:spTgt spid="98307">
                                            <p:txEl>
                                              <p:pRg st="2" end="2"/>
                                            </p:txEl>
                                          </p:spTgt>
                                        </p:tgtEl>
                                      </p:cBhvr>
                                    </p:animEffect>
                                  </p:childTnLst>
                                </p:cTn>
                              </p:par>
                              <p:par>
                                <p:cTn id="14" presetID="12" presetClass="entr" presetSubtype="2" fill="hold" grpId="0" nodeType="withEffect">
                                  <p:stCondLst>
                                    <p:cond delay="0"/>
                                  </p:stCondLst>
                                  <p:childTnLst>
                                    <p:set>
                                      <p:cBhvr>
                                        <p:cTn id="15" dur="1" fill="hold">
                                          <p:stCondLst>
                                            <p:cond delay="0"/>
                                          </p:stCondLst>
                                        </p:cTn>
                                        <p:tgtEl>
                                          <p:spTgt spid="98307">
                                            <p:txEl>
                                              <p:pRg st="3" end="3"/>
                                            </p:txEl>
                                          </p:spTgt>
                                        </p:tgtEl>
                                        <p:attrNameLst>
                                          <p:attrName>style.visibility</p:attrName>
                                        </p:attrNameLst>
                                      </p:cBhvr>
                                      <p:to>
                                        <p:strVal val="visible"/>
                                      </p:to>
                                    </p:set>
                                    <p:animEffect transition="in" filter="slide(fromRight)">
                                      <p:cBhvr>
                                        <p:cTn id="16" dur="500"/>
                                        <p:tgtEl>
                                          <p:spTgt spid="98307">
                                            <p:txEl>
                                              <p:pRg st="3" end="3"/>
                                            </p:txEl>
                                          </p:spTgt>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98307">
                                            <p:txEl>
                                              <p:pRg st="4" end="4"/>
                                            </p:txEl>
                                          </p:spTgt>
                                        </p:tgtEl>
                                        <p:attrNameLst>
                                          <p:attrName>style.visibility</p:attrName>
                                        </p:attrNameLst>
                                      </p:cBhvr>
                                      <p:to>
                                        <p:strVal val="visible"/>
                                      </p:to>
                                    </p:set>
                                    <p:animEffect transition="in" filter="slide(fromRight)">
                                      <p:cBhvr>
                                        <p:cTn id="19" dur="500"/>
                                        <p:tgtEl>
                                          <p:spTgt spid="98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t>What Is Hypnosis  ?</a:t>
            </a:r>
          </a:p>
        </p:txBody>
      </p:sp>
      <p:sp>
        <p:nvSpPr>
          <p:cNvPr id="98307" name="Rectangle 3"/>
          <p:cNvSpPr>
            <a:spLocks noGrp="1" noChangeArrowheads="1"/>
          </p:cNvSpPr>
          <p:nvPr>
            <p:ph type="body" idx="1"/>
          </p:nvPr>
        </p:nvSpPr>
        <p:spPr/>
        <p:txBody>
          <a:bodyPr>
            <a:normAutofit/>
          </a:bodyPr>
          <a:lstStyle/>
          <a:p>
            <a:pPr eaLnBrk="1" hangingPunct="1">
              <a:lnSpc>
                <a:spcPct val="120000"/>
              </a:lnSpc>
            </a:pPr>
            <a:r>
              <a:rPr lang="en-GB" sz="2800" b="1" dirty="0" err="1"/>
              <a:t>Hynpnogogia</a:t>
            </a:r>
            <a:r>
              <a:rPr lang="en-GB" sz="2800" b="1" dirty="0"/>
              <a:t> –the state that immediately precedes the onset of sleep</a:t>
            </a:r>
          </a:p>
          <a:p>
            <a:pPr eaLnBrk="1" hangingPunct="1">
              <a:lnSpc>
                <a:spcPct val="120000"/>
              </a:lnSpc>
            </a:pPr>
            <a:endParaRPr lang="en-GB" sz="2800" b="1" dirty="0"/>
          </a:p>
          <a:p>
            <a:pPr eaLnBrk="1" hangingPunct="1">
              <a:lnSpc>
                <a:spcPct val="120000"/>
              </a:lnSpc>
            </a:pPr>
            <a:r>
              <a:rPr lang="en-GB" sz="2800" b="1" dirty="0"/>
              <a:t>Hypnopompic state—the state that immediately precedes waking from sleep</a:t>
            </a:r>
          </a:p>
        </p:txBody>
      </p:sp>
    </p:spTree>
    <p:extLst>
      <p:ext uri="{BB962C8B-B14F-4D97-AF65-F5344CB8AC3E}">
        <p14:creationId xmlns:p14="http://schemas.microsoft.com/office/powerpoint/2010/main" val="234175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slide(fromRight)">
                                      <p:cBhvr>
                                        <p:cTn id="7" dur="500"/>
                                        <p:tgtEl>
                                          <p:spTgt spid="98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98307">
                                            <p:txEl>
                                              <p:pRg st="2" end="2"/>
                                            </p:txEl>
                                          </p:spTgt>
                                        </p:tgtEl>
                                        <p:attrNameLst>
                                          <p:attrName>style.visibility</p:attrName>
                                        </p:attrNameLst>
                                      </p:cBhvr>
                                      <p:to>
                                        <p:strVal val="visible"/>
                                      </p:to>
                                    </p:set>
                                    <p:animEffect transition="in" filter="slide(fromRight)">
                                      <p:cBhvr>
                                        <p:cTn id="12" dur="500"/>
                                        <p:tgtEl>
                                          <p:spTgt spid="98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6285</TotalTime>
  <Words>2463</Words>
  <Application>Microsoft Office PowerPoint</Application>
  <PresentationFormat>Widescreen</PresentationFormat>
  <Paragraphs>320</Paragraphs>
  <Slides>41</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52" baseType="lpstr">
      <vt:lpstr>Arial</vt:lpstr>
      <vt:lpstr>Arial Black</vt:lpstr>
      <vt:lpstr>Arial Narrow</vt:lpstr>
      <vt:lpstr>Calibri</vt:lpstr>
      <vt:lpstr>Century Gothic</vt:lpstr>
      <vt:lpstr>nobile</vt:lpstr>
      <vt:lpstr>Times New Roman</vt:lpstr>
      <vt:lpstr>Wingdings</vt:lpstr>
      <vt:lpstr>Vapor Trail</vt:lpstr>
      <vt:lpstr>Document</vt:lpstr>
      <vt:lpstr>Acrobat Document</vt:lpstr>
      <vt:lpstr>    Hypnotherapy in integrated primary care: A Rural FQHC Experience  </vt:lpstr>
      <vt:lpstr>Disclosure</vt:lpstr>
      <vt:lpstr>AGENDA</vt:lpstr>
      <vt:lpstr>Quote of the day</vt:lpstr>
      <vt:lpstr>PowerPoint Presentation</vt:lpstr>
      <vt:lpstr>What is hypnosis ?</vt:lpstr>
      <vt:lpstr>What is hypnosis ?</vt:lpstr>
      <vt:lpstr>What Is Hypnosis  ?</vt:lpstr>
      <vt:lpstr>What Is Hypnosis  ?</vt:lpstr>
      <vt:lpstr>What is Hypnosis ?</vt:lpstr>
      <vt:lpstr>What Is Hypnosis  ?</vt:lpstr>
      <vt:lpstr>What Is “not” Hypnosis  ?</vt:lpstr>
      <vt:lpstr>The Trance State</vt:lpstr>
      <vt:lpstr>The Trance State</vt:lpstr>
      <vt:lpstr>The Trance State</vt:lpstr>
      <vt:lpstr>Uses of Hypnotherapy</vt:lpstr>
      <vt:lpstr>Uses of Hypnotherapy</vt:lpstr>
      <vt:lpstr>Uses of Hypnotherapy</vt:lpstr>
      <vt:lpstr>Myths and Misconceptions (Torem, 1992)</vt:lpstr>
      <vt:lpstr>Myths and Misconceptions (Torem, 1992)</vt:lpstr>
      <vt:lpstr>Myths and Misconceptions (Torem, 1992)</vt:lpstr>
      <vt:lpstr>Myths and Misconceptions (Torem, 1992)</vt:lpstr>
      <vt:lpstr>Myths and Misconceptions (Torem, 1992)</vt:lpstr>
      <vt:lpstr>Myths and Misconceptions (Torem, 1992)</vt:lpstr>
      <vt:lpstr>Myths and Misconceptions (Torem, 1992)</vt:lpstr>
      <vt:lpstr>The Ability to be Hypnotized Varies with Age</vt:lpstr>
      <vt:lpstr>Who benefits less?</vt:lpstr>
      <vt:lpstr>Cross Cultural APPLICATION (YEH AT AL 2014)</vt:lpstr>
      <vt:lpstr>What Happens During Hypnosis?</vt:lpstr>
      <vt:lpstr>Dangers?</vt:lpstr>
      <vt:lpstr>Dangers?</vt:lpstr>
      <vt:lpstr>Dangers?</vt:lpstr>
      <vt:lpstr>Is it evidence-based?</vt:lpstr>
      <vt:lpstr>Evidenced Based (Roberston, 2009)</vt:lpstr>
      <vt:lpstr>Is it evidence-based?</vt:lpstr>
      <vt:lpstr>More reading on effectiveness</vt:lpstr>
      <vt:lpstr>Underused and underrespected</vt:lpstr>
      <vt:lpstr>A Few SeLECT RECENT CASES</vt:lpstr>
      <vt:lpstr>QUESTIONS ??????</vt:lpstr>
      <vt:lpstr>references</vt:lpstr>
      <vt:lpstr>My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Arena</dc:creator>
  <cp:lastModifiedBy>David Arena</cp:lastModifiedBy>
  <cp:revision>38</cp:revision>
  <dcterms:created xsi:type="dcterms:W3CDTF">2017-10-30T20:46:24Z</dcterms:created>
  <dcterms:modified xsi:type="dcterms:W3CDTF">2024-04-04T14:58:40Z</dcterms:modified>
</cp:coreProperties>
</file>